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30"/>
  </p:notesMasterIdLst>
  <p:sldIdLst>
    <p:sldId id="256" r:id="rId2"/>
    <p:sldId id="270" r:id="rId3"/>
    <p:sldId id="257" r:id="rId4"/>
    <p:sldId id="258" r:id="rId5"/>
    <p:sldId id="275" r:id="rId6"/>
    <p:sldId id="271" r:id="rId7"/>
    <p:sldId id="269" r:id="rId8"/>
    <p:sldId id="261" r:id="rId9"/>
    <p:sldId id="262" r:id="rId10"/>
    <p:sldId id="280" r:id="rId11"/>
    <p:sldId id="276" r:id="rId12"/>
    <p:sldId id="282" r:id="rId13"/>
    <p:sldId id="279" r:id="rId14"/>
    <p:sldId id="273" r:id="rId15"/>
    <p:sldId id="274" r:id="rId16"/>
    <p:sldId id="284" r:id="rId17"/>
    <p:sldId id="259" r:id="rId18"/>
    <p:sldId id="260" r:id="rId19"/>
    <p:sldId id="285" r:id="rId20"/>
    <p:sldId id="286" r:id="rId21"/>
    <p:sldId id="263" r:id="rId22"/>
    <p:sldId id="264" r:id="rId23"/>
    <p:sldId id="265" r:id="rId24"/>
    <p:sldId id="266" r:id="rId25"/>
    <p:sldId id="267" r:id="rId26"/>
    <p:sldId id="287" r:id="rId27"/>
    <p:sldId id="288" r:id="rId28"/>
    <p:sldId id="268" r:id="rId29"/>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75" autoAdjust="0"/>
    <p:restoredTop sz="58781" autoAdjust="0"/>
  </p:normalViewPr>
  <p:slideViewPr>
    <p:cSldViewPr>
      <p:cViewPr varScale="1">
        <p:scale>
          <a:sx n="59" d="100"/>
          <a:sy n="59" d="100"/>
        </p:scale>
        <p:origin x="2556" y="5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6F7914-2FE2-4E31-AC16-B2791DCD3881}" type="datetimeFigureOut">
              <a:rPr lang="fr-FR" smtClean="0"/>
              <a:pPr/>
              <a:t>30/03/2018</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2E76C14-40EA-4679-9926-602DDCBEFA94}" type="slidenum">
              <a:rPr lang="fr-FR" smtClean="0"/>
              <a:pPr/>
              <a:t>‹#›</a:t>
            </a:fld>
            <a:endParaRPr lang="fr-F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fr.wikipedia.org/wiki/R%C3%A9seau_de_neurones_artificiels"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fr.wikipedia.org/wiki/Traitement_automatique_du_langage_naturel" TargetMode="External"/><Relationship Id="rId5" Type="http://schemas.openxmlformats.org/officeDocument/2006/relationships/hyperlink" Target="https://fr.wikipedia.org/wiki/Vision_par_ordinateur" TargetMode="External"/><Relationship Id="rId4" Type="http://schemas.openxmlformats.org/officeDocument/2006/relationships/hyperlink" Target="https://fr.wikipedia.org/wiki/R%C3%A9seau_neuronal_convolutif"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1</a:t>
            </a:fld>
            <a:endParaRPr lang="fr-F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sz="1200" kern="1200" dirty="0">
                <a:solidFill>
                  <a:schemeClr val="tx1"/>
                </a:solidFill>
                <a:latin typeface="+mn-lt"/>
                <a:ea typeface="+mn-ea"/>
                <a:cs typeface="+mn-cs"/>
              </a:rPr>
              <a:t>L'algorithme de recherche sélective prend ces over-segments comme entrée initiale et effectue les étapes suivantes :</a:t>
            </a:r>
          </a:p>
          <a:p>
            <a:r>
              <a:rPr lang="fr-FR" sz="1200" kern="1200" dirty="0">
                <a:solidFill>
                  <a:schemeClr val="tx1"/>
                </a:solidFill>
                <a:latin typeface="+mn-lt"/>
                <a:ea typeface="+mn-ea"/>
                <a:cs typeface="+mn-cs"/>
              </a:rPr>
              <a:t>1-Ajouter toutes les boîtes de délimitation correspondant aux parties segmentées à la liste des propositions régionales</a:t>
            </a:r>
          </a:p>
          <a:p>
            <a:r>
              <a:rPr lang="fr-FR" sz="1200" kern="1200" dirty="0">
                <a:solidFill>
                  <a:schemeClr val="tx1"/>
                </a:solidFill>
                <a:latin typeface="+mn-lt"/>
                <a:ea typeface="+mn-ea"/>
                <a:cs typeface="+mn-cs"/>
              </a:rPr>
              <a:t>2-Regrouper les segments adjacents en fonction de la similarité</a:t>
            </a:r>
          </a:p>
          <a:p>
            <a:r>
              <a:rPr lang="fr-FR" sz="1200" kern="1200" dirty="0">
                <a:solidFill>
                  <a:schemeClr val="tx1"/>
                </a:solidFill>
                <a:latin typeface="+mn-lt"/>
                <a:ea typeface="+mn-ea"/>
                <a:cs typeface="+mn-cs"/>
              </a:rPr>
              <a:t>3-Aller à l'étape 1</a:t>
            </a:r>
          </a:p>
          <a:p>
            <a:endParaRPr lang="fr-FR" dirty="0"/>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10</a:t>
            </a:fld>
            <a:endParaRPr lang="fr-F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Un réseau neuronal </a:t>
            </a:r>
            <a:r>
              <a:rPr lang="fr-FR" dirty="0" err="1"/>
              <a:t>convolutif</a:t>
            </a:r>
            <a:r>
              <a:rPr lang="fr-FR" dirty="0"/>
              <a:t> (CNN) </a:t>
            </a:r>
            <a:r>
              <a:rPr lang="fr-FR" sz="1200" b="0" i="0" kern="1200" dirty="0">
                <a:solidFill>
                  <a:schemeClr val="tx1"/>
                </a:solidFill>
                <a:latin typeface="+mn-lt"/>
                <a:ea typeface="+mn-ea"/>
                <a:cs typeface="+mn-cs"/>
              </a:rPr>
              <a:t>un type de </a:t>
            </a:r>
            <a:r>
              <a:rPr lang="fr-FR" sz="1200" b="0" i="0" u="none" strike="noStrike" kern="1200" dirty="0">
                <a:solidFill>
                  <a:schemeClr val="tx1"/>
                </a:solidFill>
                <a:latin typeface="+mn-lt"/>
                <a:ea typeface="+mn-ea"/>
                <a:cs typeface="+mn-cs"/>
                <a:hlinkClick r:id="rId3" tooltip="Réseau de neurones artificiels"/>
              </a:rPr>
              <a:t>réseau de neurones artificiels</a:t>
            </a:r>
            <a:r>
              <a:rPr lang="fr-FR" sz="1200" b="0" i="0" kern="1200" dirty="0">
                <a:solidFill>
                  <a:schemeClr val="tx1"/>
                </a:solidFill>
                <a:latin typeface="+mn-lt"/>
                <a:ea typeface="+mn-ea"/>
                <a:cs typeface="+mn-cs"/>
              </a:rPr>
              <a:t> </a:t>
            </a:r>
            <a:r>
              <a:rPr lang="fr-FR" dirty="0"/>
              <a:t>constitué d'une ou plusieurs couches </a:t>
            </a:r>
            <a:r>
              <a:rPr lang="fr-FR" dirty="0" err="1"/>
              <a:t>convolutives</a:t>
            </a:r>
            <a:r>
              <a:rPr lang="fr-FR" dirty="0"/>
              <a:t> (souvent avec une étape de sous-échantillonnage), puis est suivi par une ou plusieurs couches entièrement connectées comme dans un réseau neuronal multicouche .</a:t>
            </a:r>
            <a:r>
              <a:rPr lang="fr-FR" sz="1200" b="0" i="0" kern="1200" dirty="0">
                <a:solidFill>
                  <a:schemeClr val="tx1"/>
                </a:solidFill>
                <a:latin typeface="+mn-lt"/>
                <a:ea typeface="+mn-ea"/>
                <a:cs typeface="+mn-cs"/>
              </a:rPr>
              <a:t> Un avantage majeur des réseaux </a:t>
            </a:r>
            <a:r>
              <a:rPr lang="fr-FR" sz="1200" b="0" i="0" kern="1200" dirty="0" err="1">
                <a:solidFill>
                  <a:schemeClr val="tx1"/>
                </a:solidFill>
                <a:latin typeface="+mn-lt"/>
                <a:ea typeface="+mn-ea"/>
                <a:cs typeface="+mn-cs"/>
              </a:rPr>
              <a:t>convolutifs</a:t>
            </a:r>
            <a:r>
              <a:rPr lang="fr-FR" sz="1200" b="0" i="0" kern="1200" dirty="0">
                <a:solidFill>
                  <a:schemeClr val="tx1"/>
                </a:solidFill>
                <a:latin typeface="+mn-lt"/>
                <a:ea typeface="+mn-ea"/>
                <a:cs typeface="+mn-cs"/>
              </a:rPr>
              <a:t> est l'utilisation d'un poids unique associé aux signaux entrant dans tous les neurones d'un même noyau de convolution. Cette méthode réduit l'empreinte mémoire, améliore les performances</a:t>
            </a:r>
            <a:r>
              <a:rPr lang="fr-FR" sz="1200" b="0" i="0" u="none" strike="noStrike" kern="1200" baseline="30000" dirty="0">
                <a:solidFill>
                  <a:schemeClr val="tx1"/>
                </a:solidFill>
                <a:latin typeface="+mn-lt"/>
                <a:ea typeface="+mn-ea"/>
                <a:cs typeface="+mn-cs"/>
                <a:hlinkClick r:id="rId4"/>
              </a:rPr>
              <a:t>3</a:t>
            </a:r>
            <a:r>
              <a:rPr lang="fr-FR" sz="1200" b="0" i="0" kern="1200" dirty="0">
                <a:solidFill>
                  <a:schemeClr val="tx1"/>
                </a:solidFill>
                <a:latin typeface="+mn-lt"/>
                <a:ea typeface="+mn-ea"/>
                <a:cs typeface="+mn-cs"/>
              </a:rPr>
              <a:t> et permet une invariance du traitement par translation </a:t>
            </a:r>
          </a:p>
          <a:p>
            <a:r>
              <a:rPr lang="fr-FR" sz="1200" b="0" i="0" kern="1200" dirty="0">
                <a:solidFill>
                  <a:schemeClr val="tx1"/>
                </a:solidFill>
                <a:latin typeface="+mn-lt"/>
                <a:ea typeface="+mn-ea"/>
                <a:cs typeface="+mn-cs"/>
              </a:rPr>
              <a:t>Les réseaux neuronaux </a:t>
            </a:r>
            <a:r>
              <a:rPr lang="fr-FR" sz="1200" b="0" i="0" kern="1200" dirty="0" err="1">
                <a:solidFill>
                  <a:schemeClr val="tx1"/>
                </a:solidFill>
                <a:latin typeface="+mn-lt"/>
                <a:ea typeface="+mn-ea"/>
                <a:cs typeface="+mn-cs"/>
              </a:rPr>
              <a:t>convolutifs</a:t>
            </a:r>
            <a:r>
              <a:rPr lang="fr-FR" sz="1200" b="0" i="0" kern="1200" dirty="0">
                <a:solidFill>
                  <a:schemeClr val="tx1"/>
                </a:solidFill>
                <a:latin typeface="+mn-lt"/>
                <a:ea typeface="+mn-ea"/>
                <a:cs typeface="+mn-cs"/>
              </a:rPr>
              <a:t> ont de larges applications dans la </a:t>
            </a:r>
            <a:r>
              <a:rPr lang="fr-FR" sz="1200" b="0" i="0" u="none" strike="noStrike" kern="1200" dirty="0">
                <a:solidFill>
                  <a:schemeClr val="tx1"/>
                </a:solidFill>
                <a:latin typeface="+mn-lt"/>
                <a:ea typeface="+mn-ea"/>
                <a:cs typeface="+mn-cs"/>
                <a:hlinkClick r:id="rId5" tooltip="Vision par ordinateur"/>
              </a:rPr>
              <a:t>reconnaissance d'image et vidéo</a:t>
            </a:r>
            <a:r>
              <a:rPr lang="fr-FR" sz="1200" b="0" i="0" kern="1200" dirty="0">
                <a:solidFill>
                  <a:schemeClr val="tx1"/>
                </a:solidFill>
                <a:latin typeface="+mn-lt"/>
                <a:ea typeface="+mn-ea"/>
                <a:cs typeface="+mn-cs"/>
              </a:rPr>
              <a:t>, les systèmes de recommandation</a:t>
            </a:r>
            <a:r>
              <a:rPr lang="fr-FR" sz="1200" b="0" i="0" u="none" strike="noStrike" kern="1200" baseline="30000" dirty="0">
                <a:solidFill>
                  <a:schemeClr val="tx1"/>
                </a:solidFill>
                <a:latin typeface="+mn-lt"/>
                <a:ea typeface="+mn-ea"/>
                <a:cs typeface="+mn-cs"/>
                <a:hlinkClick r:id="rId4"/>
              </a:rPr>
              <a:t>4</a:t>
            </a:r>
            <a:r>
              <a:rPr lang="fr-FR" sz="1200" b="0" i="0" kern="1200" dirty="0">
                <a:solidFill>
                  <a:schemeClr val="tx1"/>
                </a:solidFill>
                <a:latin typeface="+mn-lt"/>
                <a:ea typeface="+mn-ea"/>
                <a:cs typeface="+mn-cs"/>
              </a:rPr>
              <a:t> et le </a:t>
            </a:r>
            <a:r>
              <a:rPr lang="fr-FR" sz="1200" b="0" i="0" u="none" strike="noStrike" kern="1200" dirty="0">
                <a:solidFill>
                  <a:schemeClr val="tx1"/>
                </a:solidFill>
                <a:latin typeface="+mn-lt"/>
                <a:ea typeface="+mn-ea"/>
                <a:cs typeface="+mn-cs"/>
                <a:hlinkClick r:id="rId6" tooltip="Traitement automatique du langage naturel"/>
              </a:rPr>
              <a:t>traitement du langage naturel</a:t>
            </a:r>
            <a:r>
              <a:rPr lang="fr-FR" sz="1200" b="0" i="0" u="none" strike="noStrike" kern="1200" baseline="30000" dirty="0">
                <a:solidFill>
                  <a:schemeClr val="tx1"/>
                </a:solidFill>
                <a:latin typeface="+mn-lt"/>
                <a:ea typeface="+mn-ea"/>
                <a:cs typeface="+mn-cs"/>
                <a:hlinkClick r:id="rId4"/>
              </a:rPr>
              <a:t>5</a:t>
            </a:r>
            <a:r>
              <a:rPr lang="fr-FR" sz="1200" b="0" i="0" kern="1200" dirty="0">
                <a:solidFill>
                  <a:schemeClr val="tx1"/>
                </a:solidFill>
                <a:latin typeface="+mn-lt"/>
                <a:ea typeface="+mn-ea"/>
                <a:cs typeface="+mn-cs"/>
              </a:rPr>
              <a:t>.</a:t>
            </a:r>
            <a:endParaRPr lang="fr-FR" dirty="0"/>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11</a:t>
            </a:fld>
            <a:endParaRPr lang="fr-F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Le Modèle R-CNN se décompose principalement en 3 modules </a:t>
            </a:r>
            <a:r>
              <a:rPr lang="fr-FR" dirty="0" err="1"/>
              <a:t>region</a:t>
            </a:r>
            <a:r>
              <a:rPr lang="fr-FR" dirty="0"/>
              <a:t> </a:t>
            </a:r>
            <a:r>
              <a:rPr lang="fr-FR" dirty="0" err="1"/>
              <a:t>proposal</a:t>
            </a:r>
            <a:r>
              <a:rPr lang="fr-FR" dirty="0"/>
              <a:t> –</a:t>
            </a:r>
            <a:r>
              <a:rPr lang="fr-FR" dirty="0" err="1"/>
              <a:t>extractction</a:t>
            </a:r>
            <a:r>
              <a:rPr lang="fr-FR" baseline="0" dirty="0"/>
              <a:t> de vecteur </a:t>
            </a:r>
            <a:r>
              <a:rPr lang="fr-FR" baseline="0" dirty="0" err="1"/>
              <a:t>carateristique</a:t>
            </a:r>
            <a:r>
              <a:rPr lang="fr-FR" baseline="0" dirty="0"/>
              <a:t> et l’apprentissage du </a:t>
            </a:r>
            <a:r>
              <a:rPr lang="fr-FR" baseline="0" dirty="0" err="1"/>
              <a:t>clasifieur</a:t>
            </a:r>
            <a:r>
              <a:rPr lang="fr-FR" baseline="0" dirty="0"/>
              <a:t> </a:t>
            </a:r>
          </a:p>
          <a:p>
            <a:r>
              <a:rPr lang="fr-FR" baseline="0" dirty="0" err="1"/>
              <a:t>Poour</a:t>
            </a:r>
            <a:r>
              <a:rPr lang="fr-FR" baseline="0" dirty="0"/>
              <a:t> </a:t>
            </a:r>
            <a:r>
              <a:rPr lang="fr-FR" baseline="0" dirty="0" err="1"/>
              <a:t>Region</a:t>
            </a:r>
            <a:r>
              <a:rPr lang="fr-FR" baseline="0" dirty="0"/>
              <a:t> </a:t>
            </a:r>
            <a:r>
              <a:rPr lang="fr-FR" baseline="0" dirty="0" err="1"/>
              <a:t>proposal</a:t>
            </a:r>
            <a:r>
              <a:rPr lang="fr-FR" baseline="0" dirty="0"/>
              <a:t> </a:t>
            </a:r>
            <a:endParaRPr lang="fr-FR" dirty="0"/>
          </a:p>
          <a:p>
            <a:r>
              <a:rPr lang="fr-FR" dirty="0"/>
              <a:t>Ca</a:t>
            </a:r>
            <a:r>
              <a:rPr lang="fr-FR" baseline="0" dirty="0"/>
              <a:t> </a:t>
            </a:r>
            <a:r>
              <a:rPr lang="fr-FR" dirty="0"/>
              <a:t>consiste à extraire environ 2000 propositions des régions par recherche sélective, les régions peuvent contenir des objets cibles et sont de tailles différentes. Les régions candidates sont ensuite redimensionnées pour avoir une taille fixe comme requis par CNN prédéfinie par le </a:t>
            </a:r>
            <a:r>
              <a:rPr lang="fr-FR" dirty="0" err="1"/>
              <a:t>Krizhevsky</a:t>
            </a:r>
            <a:r>
              <a:rPr lang="fr-FR" dirty="0"/>
              <a:t> et al</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Le modèle extrait un vecteur de caractéristiques en 4096 dimension </a:t>
            </a:r>
            <a:r>
              <a:rPr lang="fr-FR" dirty="0" err="1"/>
              <a:t>AlexNet</a:t>
            </a:r>
            <a:endParaRPr lang="fr-FR" dirty="0"/>
          </a:p>
          <a:p>
            <a:r>
              <a:rPr lang="fr-FR" dirty="0"/>
              <a:t>s de chaque proposition de région en utilisant le CNN décrit par </a:t>
            </a:r>
            <a:r>
              <a:rPr lang="fr-FR" dirty="0" err="1"/>
              <a:t>Krizhevsky</a:t>
            </a:r>
            <a:r>
              <a:rPr lang="fr-FR" dirty="0"/>
              <a:t> et </a:t>
            </a:r>
            <a:r>
              <a:rPr lang="fr-FR" sz="1200" kern="1200" dirty="0">
                <a:solidFill>
                  <a:schemeClr val="tx1"/>
                </a:solidFill>
                <a:latin typeface="+mn-lt"/>
                <a:ea typeface="+mn-ea"/>
                <a:cs typeface="+mn-cs"/>
              </a:rPr>
              <a:t>Le vecteur de caractéristiques est ensuite consommé par un SVM binaire formé pour chaque classe indépendamment. </a:t>
            </a:r>
            <a:endParaRPr lang="fr-FR" dirty="0"/>
          </a:p>
          <a:p>
            <a:r>
              <a:rPr lang="fr-FR" dirty="0"/>
              <a:t>. </a:t>
            </a:r>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12</a:t>
            </a:fld>
            <a:endParaRPr lang="fr-F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0" i="0" u="none" strike="noStrike" kern="1200" baseline="0" dirty="0">
                <a:solidFill>
                  <a:schemeClr val="tx1"/>
                </a:solidFill>
                <a:latin typeface="+mn-lt"/>
                <a:ea typeface="+mn-ea"/>
                <a:cs typeface="+mn-cs"/>
              </a:rPr>
              <a:t>Nous allons travailler sur la même base d’images utilisée par le modèle de référence à savoir Pascal VOC 2007 4 Cette base se constitue comme suit</a:t>
            </a:r>
          </a:p>
          <a:p>
            <a:r>
              <a:rPr lang="fr-FR" sz="1200" b="0" i="0" u="none" strike="noStrike" kern="1200" baseline="0" dirty="0">
                <a:solidFill>
                  <a:schemeClr val="tx1"/>
                </a:solidFill>
                <a:latin typeface="+mn-lt"/>
                <a:ea typeface="+mn-ea"/>
                <a:cs typeface="+mn-cs"/>
              </a:rPr>
              <a:t>9 963 images entre l’ensemble d’apprentissage (training et validation) qui contient environ 5000 images et l’ensemble de test contient également environ 5000 images.  o Les images sont réparties en 20 classes </a:t>
            </a:r>
          </a:p>
          <a:p>
            <a:r>
              <a:rPr lang="fr-FR" sz="1200" b="0" i="0" u="none" strike="noStrike" kern="1200" baseline="0" dirty="0">
                <a:solidFill>
                  <a:schemeClr val="tx1"/>
                </a:solidFill>
                <a:latin typeface="+mn-lt"/>
                <a:ea typeface="+mn-ea"/>
                <a:cs typeface="+mn-cs"/>
              </a:rPr>
              <a:t>24 640 objets annotés dans les images avec la position des boîtes </a:t>
            </a:r>
            <a:r>
              <a:rPr lang="fr-FR" sz="1200" b="0" i="0" u="none" strike="noStrike" kern="1200" baseline="0" dirty="0" err="1">
                <a:solidFill>
                  <a:schemeClr val="tx1"/>
                </a:solidFill>
                <a:latin typeface="+mn-lt"/>
                <a:ea typeface="+mn-ea"/>
                <a:cs typeface="+mn-cs"/>
              </a:rPr>
              <a:t>englobantes</a:t>
            </a:r>
            <a:r>
              <a:rPr lang="fr-FR" sz="1200" b="0" i="0" u="none" strike="noStrike" kern="1200" baseline="0" dirty="0">
                <a:solidFill>
                  <a:schemeClr val="tx1"/>
                </a:solidFill>
                <a:latin typeface="+mn-lt"/>
                <a:ea typeface="+mn-ea"/>
                <a:cs typeface="+mn-cs"/>
              </a:rPr>
              <a:t>. </a:t>
            </a:r>
          </a:p>
          <a:p>
            <a:r>
              <a:rPr lang="fr-FR" sz="1200" b="0" i="0" u="none" strike="noStrike" kern="1200" baseline="0" dirty="0">
                <a:solidFill>
                  <a:schemeClr val="tx1"/>
                </a:solidFill>
                <a:latin typeface="+mn-lt"/>
                <a:ea typeface="+mn-ea"/>
                <a:cs typeface="+mn-cs"/>
              </a:rPr>
              <a:t>Les images sont de tailles variables mais en moyenne de taille 500x300.</a:t>
            </a:r>
            <a:endParaRPr lang="en-US" sz="1200" b="0" i="0" u="none" strike="noStrike" kern="1200" baseline="0" dirty="0">
              <a:solidFill>
                <a:schemeClr val="tx1"/>
              </a:solidFill>
              <a:latin typeface="+mn-lt"/>
              <a:ea typeface="+mn-ea"/>
              <a:cs typeface="+mn-cs"/>
            </a:endParaRPr>
          </a:p>
        </p:txBody>
      </p:sp>
      <p:sp>
        <p:nvSpPr>
          <p:cNvPr id="4" name="Espace réservé du numéro de diapositive 3"/>
          <p:cNvSpPr>
            <a:spLocks noGrp="1"/>
          </p:cNvSpPr>
          <p:nvPr>
            <p:ph type="sldNum" sz="quarter" idx="10"/>
          </p:nvPr>
        </p:nvSpPr>
        <p:spPr/>
        <p:txBody>
          <a:bodyPr/>
          <a:lstStyle/>
          <a:p>
            <a:fld id="{9D03A2D7-2B74-4944-8DEA-60C2A502BD55}" type="slidenum">
              <a:rPr lang="fr-FR" smtClean="0"/>
              <a:pPr/>
              <a:t>14</a:t>
            </a:fld>
            <a:endParaRPr lang="fr-FR"/>
          </a:p>
        </p:txBody>
      </p:sp>
    </p:spTree>
    <p:extLst>
      <p:ext uri="{BB962C8B-B14F-4D97-AF65-F5344CB8AC3E}">
        <p14:creationId xmlns:p14="http://schemas.microsoft.com/office/powerpoint/2010/main" val="4542280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sz="1200" kern="1200" dirty="0">
                <a:solidFill>
                  <a:schemeClr val="tx1"/>
                </a:solidFill>
                <a:latin typeface="+mn-lt"/>
                <a:ea typeface="+mn-ea"/>
                <a:cs typeface="+mn-cs"/>
              </a:rPr>
              <a:t>Nous avons effectué l’implémentation du modèle sur un environnement Python 3.6 doté des principaux outils de traitement de données et de Machine Learning (</a:t>
            </a:r>
            <a:r>
              <a:rPr lang="fr-FR" sz="1200" kern="1200" dirty="0" err="1">
                <a:solidFill>
                  <a:schemeClr val="tx1"/>
                </a:solidFill>
                <a:latin typeface="+mn-lt"/>
                <a:ea typeface="+mn-ea"/>
                <a:cs typeface="+mn-cs"/>
              </a:rPr>
              <a:t>Numpy</a:t>
            </a:r>
            <a:r>
              <a:rPr lang="fr-FR" sz="1200" kern="1200" dirty="0">
                <a:solidFill>
                  <a:schemeClr val="tx1"/>
                </a:solidFill>
                <a:latin typeface="+mn-lt"/>
                <a:ea typeface="+mn-ea"/>
                <a:cs typeface="+mn-cs"/>
              </a:rPr>
              <a:t>, </a:t>
            </a:r>
            <a:r>
              <a:rPr lang="fr-FR" sz="1200" kern="1200" dirty="0" err="1">
                <a:solidFill>
                  <a:schemeClr val="tx1"/>
                </a:solidFill>
                <a:latin typeface="+mn-lt"/>
                <a:ea typeface="+mn-ea"/>
                <a:cs typeface="+mn-cs"/>
              </a:rPr>
              <a:t>Scikit</a:t>
            </a:r>
            <a:r>
              <a:rPr lang="fr-FR" sz="1200" kern="1200" dirty="0">
                <a:solidFill>
                  <a:schemeClr val="tx1"/>
                </a:solidFill>
                <a:latin typeface="+mn-lt"/>
                <a:ea typeface="+mn-ea"/>
                <a:cs typeface="+mn-cs"/>
              </a:rPr>
              <a:t>-</a:t>
            </a:r>
            <a:r>
              <a:rPr lang="fr-FR" sz="1200" kern="1200" dirty="0" err="1">
                <a:solidFill>
                  <a:schemeClr val="tx1"/>
                </a:solidFill>
                <a:latin typeface="+mn-lt"/>
                <a:ea typeface="+mn-ea"/>
                <a:cs typeface="+mn-cs"/>
              </a:rPr>
              <a:t>Learn</a:t>
            </a:r>
            <a:r>
              <a:rPr lang="fr-FR" sz="1200" kern="1200" dirty="0">
                <a:solidFill>
                  <a:schemeClr val="tx1"/>
                </a:solidFill>
                <a:latin typeface="+mn-lt"/>
                <a:ea typeface="+mn-ea"/>
                <a:cs typeface="+mn-cs"/>
              </a:rPr>
              <a:t> et </a:t>
            </a:r>
            <a:r>
              <a:rPr lang="fr-FR" sz="1200" kern="1200" dirty="0" err="1">
                <a:solidFill>
                  <a:schemeClr val="tx1"/>
                </a:solidFill>
                <a:latin typeface="+mn-lt"/>
                <a:ea typeface="+mn-ea"/>
                <a:cs typeface="+mn-cs"/>
              </a:rPr>
              <a:t>Tenseflow</a:t>
            </a:r>
            <a:r>
              <a:rPr lang="fr-FR" sz="1200" kern="1200" dirty="0">
                <a:solidFill>
                  <a:schemeClr val="tx1"/>
                </a:solidFill>
                <a:latin typeface="+mn-lt"/>
                <a:ea typeface="+mn-ea"/>
                <a:cs typeface="+mn-cs"/>
              </a:rPr>
              <a:t>).</a:t>
            </a:r>
          </a:p>
          <a:p>
            <a:r>
              <a:rPr lang="fr-FR" sz="1200" kern="1200" dirty="0">
                <a:solidFill>
                  <a:schemeClr val="tx1"/>
                </a:solidFill>
                <a:latin typeface="+mn-lt"/>
                <a:ea typeface="+mn-ea"/>
                <a:cs typeface="+mn-cs"/>
              </a:rPr>
              <a:t>Pour les outils de </a:t>
            </a:r>
            <a:r>
              <a:rPr lang="fr-FR" sz="1200" kern="1200" dirty="0" err="1">
                <a:solidFill>
                  <a:schemeClr val="tx1"/>
                </a:solidFill>
                <a:latin typeface="+mn-lt"/>
                <a:ea typeface="+mn-ea"/>
                <a:cs typeface="+mn-cs"/>
              </a:rPr>
              <a:t>Deep</a:t>
            </a:r>
            <a:r>
              <a:rPr lang="fr-FR" sz="1200" kern="1200" dirty="0">
                <a:solidFill>
                  <a:schemeClr val="tx1"/>
                </a:solidFill>
                <a:latin typeface="+mn-lt"/>
                <a:ea typeface="+mn-ea"/>
                <a:cs typeface="+mn-cs"/>
              </a:rPr>
              <a:t> Learning nous avons opté pour la librairie </a:t>
            </a:r>
            <a:r>
              <a:rPr lang="fr-FR" sz="1200" kern="1200" dirty="0" err="1">
                <a:solidFill>
                  <a:schemeClr val="tx1"/>
                </a:solidFill>
                <a:latin typeface="+mn-lt"/>
                <a:ea typeface="+mn-ea"/>
                <a:cs typeface="+mn-cs"/>
              </a:rPr>
              <a:t>Keras</a:t>
            </a:r>
            <a:r>
              <a:rPr lang="fr-FR" sz="1200" kern="1200" dirty="0">
                <a:solidFill>
                  <a:schemeClr val="tx1"/>
                </a:solidFill>
                <a:latin typeface="+mn-lt"/>
                <a:ea typeface="+mn-ea"/>
                <a:cs typeface="+mn-cs"/>
              </a:rPr>
              <a:t>   avec un </a:t>
            </a:r>
            <a:r>
              <a:rPr lang="fr-FR" sz="1200" kern="1200" dirty="0" err="1">
                <a:solidFill>
                  <a:schemeClr val="tx1"/>
                </a:solidFill>
                <a:latin typeface="+mn-lt"/>
                <a:ea typeface="+mn-ea"/>
                <a:cs typeface="+mn-cs"/>
              </a:rPr>
              <a:t>Backend</a:t>
            </a:r>
            <a:r>
              <a:rPr lang="fr-FR" sz="1200" kern="1200" dirty="0">
                <a:solidFill>
                  <a:schemeClr val="tx1"/>
                </a:solidFill>
                <a:latin typeface="+mn-lt"/>
                <a:ea typeface="+mn-ea"/>
                <a:cs typeface="+mn-cs"/>
              </a:rPr>
              <a:t> </a:t>
            </a:r>
            <a:r>
              <a:rPr lang="fr-FR" sz="1200" kern="1200" dirty="0" err="1">
                <a:solidFill>
                  <a:schemeClr val="tx1"/>
                </a:solidFill>
                <a:latin typeface="+mn-lt"/>
                <a:ea typeface="+mn-ea"/>
                <a:cs typeface="+mn-cs"/>
              </a:rPr>
              <a:t>Tenserflow</a:t>
            </a:r>
            <a:r>
              <a:rPr lang="fr-FR" sz="1200" kern="1200" dirty="0">
                <a:solidFill>
                  <a:schemeClr val="tx1"/>
                </a:solidFill>
                <a:latin typeface="+mn-lt"/>
                <a:ea typeface="+mn-ea"/>
                <a:cs typeface="+mn-cs"/>
              </a:rPr>
              <a:t>. Les calculs et visualisations des résultats se sont fait sur un document </a:t>
            </a:r>
            <a:r>
              <a:rPr lang="fr-FR" sz="1200" kern="1200" dirty="0" err="1">
                <a:solidFill>
                  <a:schemeClr val="tx1"/>
                </a:solidFill>
                <a:latin typeface="+mn-lt"/>
                <a:ea typeface="+mn-ea"/>
                <a:cs typeface="+mn-cs"/>
              </a:rPr>
              <a:t>Jupyter</a:t>
            </a:r>
            <a:r>
              <a:rPr lang="fr-FR" sz="1200" kern="1200" dirty="0">
                <a:solidFill>
                  <a:schemeClr val="tx1"/>
                </a:solidFill>
                <a:latin typeface="+mn-lt"/>
                <a:ea typeface="+mn-ea"/>
                <a:cs typeface="+mn-cs"/>
              </a:rPr>
              <a:t> Notebook </a:t>
            </a:r>
            <a:r>
              <a:rPr lang="en-US" sz="1200" u="sng" kern="1200" dirty="0">
                <a:solidFill>
                  <a:schemeClr val="tx1"/>
                </a:solidFill>
                <a:latin typeface="+mn-lt"/>
                <a:ea typeface="+mn-ea"/>
                <a:cs typeface="+mn-cs"/>
              </a:rPr>
              <a:t>o</a:t>
            </a:r>
            <a:endParaRPr lang="fr-FR" sz="1200" kern="1200" dirty="0">
              <a:solidFill>
                <a:schemeClr val="tx1"/>
              </a:solidFill>
              <a:latin typeface="+mn-lt"/>
              <a:ea typeface="+mn-ea"/>
              <a:cs typeface="+mn-cs"/>
            </a:endParaRPr>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15</a:t>
            </a:fld>
            <a:endParaRPr lang="fr-F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Dans cette partie nous allons procéder à l’implémentation d’un modèle R-CNN similaire à celui proposé par Ross </a:t>
            </a:r>
            <a:r>
              <a:rPr lang="fr-FR" dirty="0" err="1"/>
              <a:t>Girshick</a:t>
            </a:r>
            <a:r>
              <a:rPr lang="fr-FR" dirty="0"/>
              <a:t> et al [2] que nous appellerons dans la suite « modèle de référence » ou « modèle de base » tout en apportant quelques modifications afin de l’adapter à notre cas d’utilisation.</a:t>
            </a:r>
          </a:p>
          <a:p>
            <a:endParaRPr lang="fr-FR" dirty="0"/>
          </a:p>
          <a:p>
            <a:r>
              <a:rPr lang="fr-FR" dirty="0"/>
              <a:t>Nous allons détailler la démarche suivie dans l’implémentation du modèle RCNN. </a:t>
            </a:r>
          </a:p>
          <a:p>
            <a:r>
              <a:rPr lang="fr-FR" dirty="0"/>
              <a:t>Nous </a:t>
            </a:r>
            <a:r>
              <a:rPr lang="fr-FR" dirty="0" err="1"/>
              <a:t>rappellons</a:t>
            </a:r>
            <a:r>
              <a:rPr lang="fr-FR" dirty="0"/>
              <a:t> ici la vue d’ensemble du modèle RCNN </a:t>
            </a:r>
            <a:r>
              <a:rPr lang="fr-FR" dirty="0" err="1"/>
              <a:t>blabla</a:t>
            </a:r>
            <a:r>
              <a:rPr lang="fr-FR"/>
              <a:t> explication</a:t>
            </a:r>
          </a:p>
          <a:p>
            <a:endParaRPr lang="fr-FR" dirty="0"/>
          </a:p>
          <a:p>
            <a:r>
              <a:rPr lang="fr-FR" dirty="0"/>
              <a:t>L’intuition derrière est assez simple et ingénieuses</a:t>
            </a:r>
          </a:p>
          <a:p>
            <a:r>
              <a:rPr lang="fr-FR" dirty="0"/>
              <a:t>Les CNN sont de très bon outils d’extraction de  descripteurs (caractéristiques)= Manifold </a:t>
            </a:r>
            <a:r>
              <a:rPr lang="fr-FR" dirty="0" err="1"/>
              <a:t>untagling</a:t>
            </a:r>
            <a:r>
              <a:rPr lang="fr-FR" dirty="0"/>
              <a:t> </a:t>
            </a:r>
            <a:r>
              <a:rPr lang="fr-FR" dirty="0" err="1"/>
              <a:t>capacity</a:t>
            </a:r>
            <a:endParaRPr lang="fr-FR" dirty="0"/>
          </a:p>
          <a:p>
            <a:r>
              <a:rPr lang="fr-FR" dirty="0"/>
              <a:t>tout en précisant les modifications apportées par rapport au modèle de base et les motivations de ces divergences. (temps + cas d’utilisations)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56501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Les différents réglages de ces paramètres permettent de générer un nombre différent de régions pour chaque image. Nous rappelons que dans le modèle de base environs 2000 régions étaient générées par chaque images et ce dans un souci de scalabilités (s’adapter aux images de grande taille).                       .</a:t>
            </a:r>
            <a:br>
              <a:rPr lang="fr-FR" sz="1200" kern="1200" dirty="0">
                <a:solidFill>
                  <a:schemeClr val="tx1"/>
                </a:solidFill>
                <a:effectLst/>
                <a:latin typeface="+mn-lt"/>
                <a:ea typeface="+mn-ea"/>
                <a:cs typeface="+mn-cs"/>
              </a:rPr>
            </a:br>
            <a:r>
              <a:rPr lang="fr-FR" sz="1200" kern="1200" dirty="0">
                <a:solidFill>
                  <a:schemeClr val="tx1"/>
                </a:solidFill>
                <a:effectLst/>
                <a:latin typeface="+mn-lt"/>
                <a:ea typeface="+mn-ea"/>
                <a:cs typeface="+mn-cs"/>
              </a:rPr>
              <a:t>Comme dans notre cas nous allons nous limiter aux données de la base </a:t>
            </a:r>
            <a:r>
              <a:rPr lang="fr-FR" sz="1200" kern="1200" dirty="0" err="1">
                <a:solidFill>
                  <a:schemeClr val="tx1"/>
                </a:solidFill>
                <a:effectLst/>
                <a:latin typeface="+mn-lt"/>
                <a:ea typeface="+mn-ea"/>
                <a:cs typeface="+mn-cs"/>
              </a:rPr>
              <a:t>Pacal</a:t>
            </a:r>
            <a:r>
              <a:rPr lang="fr-FR" sz="1200" kern="1200" dirty="0">
                <a:solidFill>
                  <a:schemeClr val="tx1"/>
                </a:solidFill>
                <a:effectLst/>
                <a:latin typeface="+mn-lt"/>
                <a:ea typeface="+mn-ea"/>
                <a:cs typeface="+mn-cs"/>
              </a:rPr>
              <a:t> VOC2007, dont la taille moyenne des images et de 300x500 pixels nous avons opté pour le nombre de 200 régions par images ou chaque région est caractérisée par un rectangle ou 4 coordonnées qui correspondent à son positionnement dans l’image d’origine.</a:t>
            </a:r>
            <a:endParaRPr lang="en-US"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Ce choix nous semble judicieux car d’une part il permet de générer un nombre suffisant d’entrées pour l’apprentissage (pour 200 images nous obtenons 40.000 régions) et d’autre part le choix d’un nombre plus important engendrerai un temps de traitement extrêmement excessif notamment pour l’extraction des « </a:t>
            </a:r>
            <a:r>
              <a:rPr lang="fr-FR" sz="1200" kern="1200" dirty="0" err="1">
                <a:solidFill>
                  <a:schemeClr val="tx1"/>
                </a:solidFill>
                <a:effectLst/>
                <a:latin typeface="+mn-lt"/>
                <a:ea typeface="+mn-ea"/>
                <a:cs typeface="+mn-cs"/>
              </a:rPr>
              <a:t>Deep</a:t>
            </a:r>
            <a:r>
              <a:rPr lang="fr-FR" sz="1200" kern="1200" dirty="0">
                <a:solidFill>
                  <a:schemeClr val="tx1"/>
                </a:solidFill>
                <a:effectLst/>
                <a:latin typeface="+mn-lt"/>
                <a:ea typeface="+mn-ea"/>
                <a:cs typeface="+mn-cs"/>
              </a:rPr>
              <a:t> </a:t>
            </a:r>
            <a:r>
              <a:rPr lang="fr-FR" sz="1200" kern="1200" dirty="0" err="1">
                <a:solidFill>
                  <a:schemeClr val="tx1"/>
                </a:solidFill>
                <a:effectLst/>
                <a:latin typeface="+mn-lt"/>
                <a:ea typeface="+mn-ea"/>
                <a:cs typeface="+mn-cs"/>
              </a:rPr>
              <a:t>Features</a:t>
            </a:r>
            <a:r>
              <a:rPr lang="fr-FR" sz="1200" kern="1200" dirty="0">
                <a:solidFill>
                  <a:schemeClr val="tx1"/>
                </a:solidFill>
                <a:effectLst/>
                <a:latin typeface="+mn-lt"/>
                <a:ea typeface="+mn-ea"/>
                <a:cs typeface="+mn-cs"/>
              </a:rPr>
              <a:t> » que nous détaillerons dans la suite.</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248210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La deuxième étape pour préparer l’ensemble d’apprentissage consiste en la labellisation des régions, c’est-à-dire définir pour chaque région la classe d’objet qu’elle contient (éventuellement) parmi les 20 macro-classes de notre base de données sinon l’étiqueter en tant que « background » ou arrière-plan ce qui reviendra donc à créer une 21eme classe « background ».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12778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Pour ce faire, nous disposons d’un fichier contenant pour chaque image les différents rectangles ou régions de l’image qui englobe un objet relatif à une classe.</a:t>
            </a:r>
            <a:endParaRPr lang="en-US"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Le but de cette étape est donc d’étiqueter les régions qui contiennent des objets, nous appellerons celles-ci « </a:t>
            </a:r>
            <a:r>
              <a:rPr lang="fr-FR" sz="1200" b="1" kern="1200" dirty="0">
                <a:solidFill>
                  <a:schemeClr val="tx1"/>
                </a:solidFill>
                <a:effectLst/>
                <a:latin typeface="+mn-lt"/>
                <a:ea typeface="+mn-ea"/>
                <a:cs typeface="+mn-cs"/>
              </a:rPr>
              <a:t>régions d’intérêt</a:t>
            </a:r>
            <a:r>
              <a:rPr lang="fr-FR" sz="1200" kern="1200" dirty="0">
                <a:solidFill>
                  <a:schemeClr val="tx1"/>
                </a:solidFill>
                <a:effectLst/>
                <a:latin typeface="+mn-lt"/>
                <a:ea typeface="+mn-ea"/>
                <a:cs typeface="+mn-cs"/>
              </a:rPr>
              <a:t> » ou « </a:t>
            </a:r>
            <a:r>
              <a:rPr lang="fr-FR" sz="1200" b="1" kern="1200" dirty="0">
                <a:solidFill>
                  <a:schemeClr val="tx1"/>
                </a:solidFill>
                <a:effectLst/>
                <a:latin typeface="+mn-lt"/>
                <a:ea typeface="+mn-ea"/>
                <a:cs typeface="+mn-cs"/>
              </a:rPr>
              <a:t>fenêtres positives</a:t>
            </a:r>
            <a:r>
              <a:rPr lang="fr-FR" sz="1200" kern="1200" dirty="0">
                <a:solidFill>
                  <a:schemeClr val="tx1"/>
                </a:solidFill>
                <a:effectLst/>
                <a:latin typeface="+mn-lt"/>
                <a:ea typeface="+mn-ea"/>
                <a:cs typeface="+mn-cs"/>
              </a:rPr>
              <a:t> », et par opposition les régions ne contenant aucun objet, donc arrière-plan, les « </a:t>
            </a:r>
            <a:r>
              <a:rPr lang="fr-FR" sz="1200" b="1" kern="1200" dirty="0">
                <a:solidFill>
                  <a:schemeClr val="tx1"/>
                </a:solidFill>
                <a:effectLst/>
                <a:latin typeface="+mn-lt"/>
                <a:ea typeface="+mn-ea"/>
                <a:cs typeface="+mn-cs"/>
              </a:rPr>
              <a:t>fenêtres négatives »</a:t>
            </a:r>
            <a:r>
              <a:rPr lang="fr-FR"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Afin de définir les régions d’intérêt nous avons utilisé un critère de sélection défini comme </a:t>
            </a:r>
            <a:r>
              <a:rPr lang="fr-FR" sz="1200" kern="1200" dirty="0" err="1">
                <a:solidFill>
                  <a:schemeClr val="tx1"/>
                </a:solidFill>
                <a:effectLst/>
                <a:latin typeface="+mn-lt"/>
                <a:ea typeface="+mn-ea"/>
                <a:cs typeface="+mn-cs"/>
              </a:rPr>
              <a:t>IoU</a:t>
            </a:r>
            <a:r>
              <a:rPr lang="fr-FR" sz="1200" kern="1200" dirty="0">
                <a:solidFill>
                  <a:schemeClr val="tx1"/>
                </a:solidFill>
                <a:effectLst/>
                <a:latin typeface="+mn-lt"/>
                <a:ea typeface="+mn-ea"/>
                <a:cs typeface="+mn-cs"/>
              </a:rPr>
              <a:t> (intersection over union) ou l’intersection sur l’union qui consiste en la mesure de la superposition d’une région proposée sur une région « vraie » ou « </a:t>
            </a:r>
            <a:r>
              <a:rPr lang="fr-FR" sz="1200" kern="1200" dirty="0" err="1">
                <a:solidFill>
                  <a:schemeClr val="tx1"/>
                </a:solidFill>
                <a:effectLst/>
                <a:latin typeface="+mn-lt"/>
                <a:ea typeface="+mn-ea"/>
                <a:cs typeface="+mn-cs"/>
              </a:rPr>
              <a:t>groundtruth</a:t>
            </a:r>
            <a:r>
              <a:rPr lang="fr-FR" sz="1200" kern="1200" dirty="0">
                <a:solidFill>
                  <a:schemeClr val="tx1"/>
                </a:solidFill>
                <a:effectLst/>
                <a:latin typeface="+mn-lt"/>
                <a:ea typeface="+mn-ea"/>
                <a:cs typeface="+mn-cs"/>
              </a:rPr>
              <a:t> » c’est-à-dire qui est labelisée. Si la valeur de cette mesure est supérieure à un certain seuil (généralement 0.5) on peut considérer la région proposée comme étant une région d’intérêt.</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443256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La deuxième étape de la démarche consiste en l’extraction des caractéristiques profondes à partir des entrées obtenues par « </a:t>
            </a:r>
            <a:r>
              <a:rPr lang="fr-FR" sz="1200" kern="1200" dirty="0" err="1">
                <a:solidFill>
                  <a:schemeClr val="tx1"/>
                </a:solidFill>
                <a:effectLst/>
                <a:latin typeface="+mn-lt"/>
                <a:ea typeface="+mn-ea"/>
                <a:cs typeface="+mn-cs"/>
              </a:rPr>
              <a:t>region</a:t>
            </a:r>
            <a:r>
              <a:rPr lang="fr-FR" sz="1200" kern="1200" dirty="0">
                <a:solidFill>
                  <a:schemeClr val="tx1"/>
                </a:solidFill>
                <a:effectLst/>
                <a:latin typeface="+mn-lt"/>
                <a:ea typeface="+mn-ea"/>
                <a:cs typeface="+mn-cs"/>
              </a:rPr>
              <a:t> </a:t>
            </a:r>
            <a:r>
              <a:rPr lang="fr-FR" sz="1200" kern="1200" dirty="0" err="1">
                <a:solidFill>
                  <a:schemeClr val="tx1"/>
                </a:solidFill>
                <a:effectLst/>
                <a:latin typeface="+mn-lt"/>
                <a:ea typeface="+mn-ea"/>
                <a:cs typeface="+mn-cs"/>
              </a:rPr>
              <a:t>proposal</a:t>
            </a:r>
            <a:r>
              <a:rPr lang="fr-FR" sz="1200" kern="1200" dirty="0">
                <a:solidFill>
                  <a:schemeClr val="tx1"/>
                </a:solidFill>
                <a:effectLst/>
                <a:latin typeface="+mn-lt"/>
                <a:ea typeface="+mn-ea"/>
                <a:cs typeface="+mn-cs"/>
              </a:rPr>
              <a:t> » en utilisant un CNN pré-entrainé pour une tache de classification (pas de détection d’objet) sur une large base d’image.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28839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2</a:t>
            </a:fld>
            <a:endParaRPr lang="fr-F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90942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Cette dernière étape consiste à mettre en place un classifieur qui prend en entrée les vecteurs caractéristiques (correspondant à chaque régions) obtenus pendant l’étape précédente et en sortie les 20 classes de notre </a:t>
            </a:r>
            <a:r>
              <a:rPr lang="fr-FR" sz="1200" kern="1200" dirty="0" err="1">
                <a:solidFill>
                  <a:schemeClr val="tx1"/>
                </a:solidFill>
                <a:effectLst/>
                <a:latin typeface="+mn-lt"/>
                <a:ea typeface="+mn-ea"/>
                <a:cs typeface="+mn-cs"/>
              </a:rPr>
              <a:t>dataset</a:t>
            </a:r>
            <a:r>
              <a:rPr lang="fr-FR" sz="1200" kern="1200" dirty="0">
                <a:solidFill>
                  <a:schemeClr val="tx1"/>
                </a:solidFill>
                <a:effectLst/>
                <a:latin typeface="+mn-lt"/>
                <a:ea typeface="+mn-ea"/>
                <a:cs typeface="+mn-cs"/>
              </a:rPr>
              <a:t> en plus de la classe background.</a:t>
            </a:r>
          </a:p>
          <a:p>
            <a:endParaRPr lang="fr-FR"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pour se rapprocher du modèle de base ou on utilise un SVM binaire par classe.</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292749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274525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kern="1200" dirty="0">
                <a:solidFill>
                  <a:schemeClr val="tx1"/>
                </a:solidFill>
                <a:effectLst/>
                <a:latin typeface="+mn-lt"/>
                <a:ea typeface="+mn-ea"/>
                <a:cs typeface="+mn-cs"/>
              </a:rPr>
              <a:t>Pour l’évaluation du modèle nous avons utilisé un ensemble de test comportant plus de 42.000 entrés avec un ratio d’exemples positif/négatif similaire à l’ensemble d’apprentissage.</a:t>
            </a:r>
          </a:p>
          <a:p>
            <a:endParaRPr lang="en-US" sz="1200" kern="1200" dirty="0">
              <a:solidFill>
                <a:schemeClr val="tx1"/>
              </a:solidFill>
              <a:effectLst/>
              <a:latin typeface="+mn-lt"/>
              <a:ea typeface="+mn-ea"/>
              <a:cs typeface="+mn-cs"/>
            </a:endParaRPr>
          </a:p>
          <a:p>
            <a:r>
              <a:rPr lang="fr-FR" sz="1200" kern="1200" dirty="0">
                <a:solidFill>
                  <a:schemeClr val="tx1"/>
                </a:solidFill>
                <a:effectLst/>
                <a:latin typeface="+mn-lt"/>
                <a:ea typeface="+mn-ea"/>
                <a:cs typeface="+mn-cs"/>
              </a:rPr>
              <a:t>La métrique qu’on a utilisée pour évaluer la performance par classe est la précision moyenne « </a:t>
            </a:r>
            <a:r>
              <a:rPr lang="fr-FR" sz="1200" kern="1200" dirty="0" err="1">
                <a:solidFill>
                  <a:schemeClr val="tx1"/>
                </a:solidFill>
                <a:effectLst/>
                <a:latin typeface="+mn-lt"/>
                <a:ea typeface="+mn-ea"/>
                <a:cs typeface="+mn-cs"/>
              </a:rPr>
              <a:t>average</a:t>
            </a:r>
            <a:r>
              <a:rPr lang="fr-FR" sz="1200" kern="1200" dirty="0">
                <a:solidFill>
                  <a:schemeClr val="tx1"/>
                </a:solidFill>
                <a:effectLst/>
                <a:latin typeface="+mn-lt"/>
                <a:ea typeface="+mn-ea"/>
                <a:cs typeface="+mn-cs"/>
              </a:rPr>
              <a:t> </a:t>
            </a:r>
            <a:r>
              <a:rPr lang="fr-FR" sz="1200" kern="1200" dirty="0" err="1">
                <a:solidFill>
                  <a:schemeClr val="tx1"/>
                </a:solidFill>
                <a:effectLst/>
                <a:latin typeface="+mn-lt"/>
                <a:ea typeface="+mn-ea"/>
                <a:cs typeface="+mn-cs"/>
              </a:rPr>
              <a:t>precision</a:t>
            </a:r>
            <a:r>
              <a:rPr lang="fr-FR" sz="1200" kern="1200" dirty="0">
                <a:solidFill>
                  <a:schemeClr val="tx1"/>
                </a:solidFill>
                <a:effectLst/>
                <a:latin typeface="+mn-lt"/>
                <a:ea typeface="+mn-ea"/>
                <a:cs typeface="+mn-cs"/>
              </a:rPr>
              <a:t> ». La performance globale du modèle est donnée par la moyenne des précisions de toutes les classes.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619326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43431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D’une part Nous avons pu à travers se projet prendre connaissance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Au-delà de l’aspect théorique, à travers l’implémentation d’un modèle d’apprentissage nous avons pu mettre en pratique un cas réelle qui est la détection d’objet dans les images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29CB180-45A6-401E-BBC2-21805828F215}"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83536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sz="1200" dirty="0"/>
              <a:t> …connue sous le terme de « </a:t>
            </a:r>
            <a:r>
              <a:rPr lang="fr-FR" sz="1200" dirty="0" err="1"/>
              <a:t>Big</a:t>
            </a:r>
            <a:r>
              <a:rPr lang="fr-FR" sz="1200" dirty="0"/>
              <a:t> Data </a:t>
            </a:r>
            <a:endParaRPr lang="fr-FR" dirty="0"/>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3</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7"/>
          <p:cNvSpPr>
            <a:spLocks noGrp="1" noChangeArrowheads="1"/>
          </p:cNvSpPr>
          <p:nvPr>
            <p:ph type="sldNum" sz="quarter"/>
          </p:nvPr>
        </p:nvSpPr>
        <p:spPr>
          <a:noFill/>
          <a:ln/>
        </p:spPr>
        <p:txBody>
          <a:bodyPr/>
          <a:lstStyle/>
          <a:p>
            <a:fld id="{19FE5E08-5CA4-49B4-B811-2F08AD0280E3}" type="slidenum">
              <a:rPr lang="fr-FR"/>
              <a:pPr/>
              <a:t>4</a:t>
            </a:fld>
            <a:endParaRPr lang="fr-FR"/>
          </a:p>
        </p:txBody>
      </p:sp>
      <p:sp>
        <p:nvSpPr>
          <p:cNvPr id="28675" name="Rectangle 1"/>
          <p:cNvSpPr txBox="1">
            <a:spLocks noGrp="1" noRot="1" noChangeAspect="1" noChangeArrowheads="1" noTextEdit="1"/>
          </p:cNvSpPr>
          <p:nvPr>
            <p:ph type="sldImg"/>
          </p:nvPr>
        </p:nvSpPr>
        <p:spPr>
          <a:xfrm>
            <a:off x="1371600" y="1143000"/>
            <a:ext cx="4114800" cy="3086100"/>
          </a:xfrm>
          <a:solidFill>
            <a:srgbClr val="FFFFFF"/>
          </a:solidFill>
          <a:ln>
            <a:solidFill>
              <a:srgbClr val="000000"/>
            </a:solidFill>
            <a:miter lim="800000"/>
          </a:ln>
        </p:spPr>
      </p:sp>
      <p:sp>
        <p:nvSpPr>
          <p:cNvPr id="28676" name="Rectangle 2"/>
          <p:cNvSpPr txBox="1">
            <a:spLocks noGrp="1" noChangeArrowheads="1"/>
          </p:cNvSpPr>
          <p:nvPr>
            <p:ph type="body" idx="1"/>
          </p:nvPr>
        </p:nvSpPr>
        <p:spPr>
          <a:xfrm>
            <a:off x="685800" y="4400550"/>
            <a:ext cx="5486400" cy="3600450"/>
          </a:xfrm>
          <a:noFill/>
          <a:ln/>
        </p:spPr>
        <p:txBody>
          <a:bodyPr wrap="none" anchor="ctr"/>
          <a:lstStyle/>
          <a:p>
            <a:r>
              <a:rPr lang="fr-FR" sz="1200" dirty="0">
                <a:solidFill>
                  <a:schemeClr val="tx1"/>
                </a:solidFill>
              </a:rPr>
              <a:t>ET Avec la montée en puissance des véhicules autonomes, la détection faciale  la </a:t>
            </a:r>
            <a:r>
              <a:rPr lang="fr-FR" sz="1200" dirty="0" err="1">
                <a:solidFill>
                  <a:schemeClr val="tx1"/>
                </a:solidFill>
              </a:rPr>
              <a:t>rebotique</a:t>
            </a:r>
            <a:r>
              <a:rPr lang="fr-FR" sz="1200" dirty="0">
                <a:solidFill>
                  <a:schemeClr val="tx1"/>
                </a:solidFill>
              </a:rPr>
              <a:t> et diverses applications de comptage de personnes, les systèmes de reconnaissance d’objet sont de plus en plus demandés</a:t>
            </a:r>
            <a:r>
              <a:rPr lang="fr-FR" dirty="0"/>
              <a:t>. El effet a face a</a:t>
            </a:r>
            <a:r>
              <a:rPr lang="fr-FR" baseline="0" dirty="0"/>
              <a:t> ce grand besoin </a:t>
            </a:r>
            <a:r>
              <a:rPr lang="fr-FR" baseline="0" dirty="0" err="1"/>
              <a:t>plusieur</a:t>
            </a:r>
            <a:r>
              <a:rPr lang="fr-FR" baseline="0" dirty="0"/>
              <a:t> </a:t>
            </a:r>
            <a:r>
              <a:rPr lang="fr-FR" baseline="0" dirty="0" err="1"/>
              <a:t>systemes</a:t>
            </a:r>
            <a:r>
              <a:rPr lang="fr-FR" baseline="0" dirty="0"/>
              <a:t> ont été </a:t>
            </a:r>
            <a:r>
              <a:rPr lang="fr-FR" baseline="0" dirty="0" err="1"/>
              <a:t>elaboré</a:t>
            </a:r>
            <a:r>
              <a:rPr lang="fr-FR" baseline="0" dirty="0"/>
              <a:t> </a:t>
            </a:r>
          </a:p>
          <a:p>
            <a:r>
              <a:rPr lang="fr-FR" sz="1200" dirty="0">
                <a:solidFill>
                  <a:schemeClr val="tx1"/>
                </a:solidFill>
              </a:rPr>
              <a:t>Ces systèmes impliquent non seulement la reconnaissance et la classification de chaque objet dans une image, mais la localisation de chacun d'eux en dessinant la zone de délimitation appropriée autour d'elle et donc d'être capable de percevoir le monde qui nous entoure.</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pitchFamily="18" charset="0"/>
              <a:buNone/>
              <a:tabLst/>
              <a:defRPr/>
            </a:pPr>
            <a:r>
              <a:rPr lang="fr-FR" sz="1200" dirty="0">
                <a:solidFill>
                  <a:schemeClr val="tx1"/>
                </a:solidFill>
              </a:rPr>
              <a:t> </a:t>
            </a:r>
            <a:endParaRPr lang="fr-FR" dirty="0"/>
          </a:p>
          <a:p>
            <a:endParaRPr lang="fr-F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L’évolution des performances dans le domaine de détections automatique d’objet dans les images à quelque peu stagné au début des années 2010 où des techniques basées sur les histogrammes orientés telles que SIFT ou HOG1 étaient principalement utilisées. D’autre part, les réseaux de neurones à convolutions (CNN) dans le domaine de l’apprentissage profond ont largement perdu en popularité avec l'essor des machines à vecteurs support (SVM). </a:t>
            </a:r>
          </a:p>
          <a:p>
            <a:r>
              <a:rPr lang="fr-FR" dirty="0"/>
              <a:t>En 2012, </a:t>
            </a:r>
            <a:r>
              <a:rPr lang="fr-FR" dirty="0" err="1"/>
              <a:t>Krizhevsky</a:t>
            </a:r>
            <a:r>
              <a:rPr lang="fr-FR" dirty="0"/>
              <a:t> et al [8] ont ravivé l'intérêt pour les CNN en enregistrant une excellente performance dans la classification d’images lors du challenge de vision par ordinateur à grande échelle (ILSVRC2). Leur succès a résulté de l’utilisation d’un CNN entraîné sur une base de données de grande taille de plus de 1,2 million d'images étiquetées. </a:t>
            </a:r>
          </a:p>
          <a:p>
            <a:r>
              <a:rPr lang="fr-FR" dirty="0"/>
              <a:t>Une </a:t>
            </a:r>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5</a:t>
            </a:fld>
            <a:endParaRPr lang="fr-F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a:p>
            <a:r>
              <a:rPr lang="fr-FR" dirty="0"/>
              <a:t>Une question s’est donc soulevée dans la communauté de l’intelligence artificielle : Dans quelle mesure les résultats de la classification par CNN se généralisent-ils aux résultats de détection des objets ? </a:t>
            </a:r>
          </a:p>
          <a:p>
            <a:r>
              <a:rPr lang="fr-FR" dirty="0"/>
              <a:t>Ross </a:t>
            </a:r>
            <a:r>
              <a:rPr lang="fr-FR" dirty="0" err="1"/>
              <a:t>Girshick</a:t>
            </a:r>
            <a:r>
              <a:rPr lang="fr-FR" dirty="0"/>
              <a:t> et al [3] ont répondu à cette question en comblant le fossé entre la classification des images et la détection d’objet. Leur document est le premier à montrer qu'un CNN peut présenter des performances sur la détection d’objet nettement </a:t>
            </a:r>
            <a:r>
              <a:rPr lang="fr-FR" dirty="0" err="1"/>
              <a:t>supérieurss</a:t>
            </a:r>
            <a:r>
              <a:rPr lang="fr-FR" dirty="0"/>
              <a:t> aux systèmes basés sur des caractéristiques tirées de techniques d’histogrammes orientés plus simple</a:t>
            </a:r>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6</a:t>
            </a:fld>
            <a:endParaRPr lang="fr-F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a:t>Leur modèle consistait à tirer de l’image un certain nombre de régions, les passer à travers un CNN pour en tirer les caractéristiques puis de classifier ces caractéristiques selon les classes d’objets qu’elles représentent. Ce</a:t>
            </a:r>
            <a:r>
              <a:rPr lang="fr-FR" baseline="0" dirty="0"/>
              <a:t> algorithme nommé R-</a:t>
            </a:r>
            <a:r>
              <a:rPr lang="fr-FR" baseline="0" dirty="0" err="1"/>
              <a:t>cnn</a:t>
            </a:r>
            <a:endParaRPr lang="fr-FR"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latin typeface="+mn-lt"/>
                <a:ea typeface="+mn-ea"/>
                <a:cs typeface="+mn-cs"/>
              </a:rPr>
              <a:t>R-CNN est l'abréviation de "Réseaux de neurones </a:t>
            </a:r>
            <a:r>
              <a:rPr lang="fr-FR" sz="1200" kern="1200" dirty="0" err="1">
                <a:solidFill>
                  <a:schemeClr val="tx1"/>
                </a:solidFill>
                <a:latin typeface="+mn-lt"/>
                <a:ea typeface="+mn-ea"/>
                <a:cs typeface="+mn-cs"/>
              </a:rPr>
              <a:t>convolutionnels</a:t>
            </a:r>
            <a:r>
              <a:rPr lang="fr-FR" sz="1200" kern="1200" dirty="0">
                <a:solidFill>
                  <a:schemeClr val="tx1"/>
                </a:solidFill>
                <a:latin typeface="+mn-lt"/>
                <a:ea typeface="+mn-ea"/>
                <a:cs typeface="+mn-cs"/>
              </a:rPr>
              <a:t> à base régionale". </a:t>
            </a: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latin typeface="+mn-lt"/>
                <a:ea typeface="+mn-ea"/>
                <a:cs typeface="+mn-cs"/>
              </a:rPr>
              <a:t>Le tirage de </a:t>
            </a:r>
            <a:r>
              <a:rPr lang="fr-FR" sz="1200" kern="1200" dirty="0" err="1">
                <a:solidFill>
                  <a:schemeClr val="tx1"/>
                </a:solidFill>
                <a:latin typeface="+mn-lt"/>
                <a:ea typeface="+mn-ea"/>
                <a:cs typeface="+mn-cs"/>
              </a:rPr>
              <a:t>regions</a:t>
            </a:r>
            <a:r>
              <a:rPr lang="fr-FR" sz="1200" kern="1200" dirty="0">
                <a:solidFill>
                  <a:schemeClr val="tx1"/>
                </a:solidFill>
                <a:latin typeface="+mn-lt"/>
                <a:ea typeface="+mn-ea"/>
                <a:cs typeface="+mn-cs"/>
              </a:rPr>
              <a:t> est effectué avec</a:t>
            </a:r>
            <a:r>
              <a:rPr lang="fr-FR" sz="1200" kern="1200" baseline="0" dirty="0">
                <a:solidFill>
                  <a:schemeClr val="tx1"/>
                </a:solidFill>
                <a:latin typeface="+mn-lt"/>
                <a:ea typeface="+mn-ea"/>
                <a:cs typeface="+mn-cs"/>
              </a:rPr>
              <a:t> un des algorithme de proposition de </a:t>
            </a:r>
            <a:r>
              <a:rPr lang="fr-FR" sz="1200" kern="1200" baseline="0" dirty="0" err="1">
                <a:solidFill>
                  <a:schemeClr val="tx1"/>
                </a:solidFill>
                <a:latin typeface="+mn-lt"/>
                <a:ea typeface="+mn-ea"/>
                <a:cs typeface="+mn-cs"/>
              </a:rPr>
              <a:t>region</a:t>
            </a:r>
            <a:r>
              <a:rPr lang="fr-FR" sz="1200" kern="1200" baseline="0" dirty="0">
                <a:solidFill>
                  <a:schemeClr val="tx1"/>
                </a:solidFill>
                <a:latin typeface="+mn-lt"/>
                <a:ea typeface="+mn-ea"/>
                <a:cs typeface="+mn-cs"/>
              </a:rPr>
              <a:t> </a:t>
            </a:r>
            <a:endParaRPr lang="fr-FR" sz="1200" kern="1200" dirty="0">
              <a:solidFill>
                <a:schemeClr val="tx1"/>
              </a:solidFill>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7</a:t>
            </a:fld>
            <a:endParaRPr lang="fr-F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latin typeface="+mn-lt"/>
                <a:ea typeface="+mn-ea"/>
                <a:cs typeface="+mn-cs"/>
              </a:rPr>
              <a:t>En effet Les algorithmes de proposition de région identifient des objets potentiels dans une image en utilisant la segmentation. Il existe Plusieurs méthodes de proposition de région </a:t>
            </a:r>
            <a:r>
              <a:rPr lang="fr-FR" sz="1200" kern="1200" baseline="0" dirty="0">
                <a:solidFill>
                  <a:schemeClr val="tx1"/>
                </a:solidFill>
                <a:latin typeface="+mn-lt"/>
                <a:ea typeface="+mn-ea"/>
                <a:cs typeface="+mn-cs"/>
              </a:rPr>
              <a:t> on utilisera </a:t>
            </a:r>
            <a:r>
              <a:rPr lang="fr-FR" sz="1200" kern="1200" dirty="0">
                <a:solidFill>
                  <a:schemeClr val="tx1"/>
                </a:solidFill>
                <a:latin typeface="+mn-lt"/>
                <a:ea typeface="+mn-ea"/>
                <a:cs typeface="+mn-cs"/>
              </a:rPr>
              <a:t> le </a:t>
            </a:r>
            <a:r>
              <a:rPr lang="fr-FR" sz="1200" kern="1200" dirty="0" err="1">
                <a:solidFill>
                  <a:schemeClr val="tx1"/>
                </a:solidFill>
                <a:latin typeface="+mn-lt"/>
                <a:ea typeface="+mn-ea"/>
                <a:cs typeface="+mn-cs"/>
              </a:rPr>
              <a:t>selective</a:t>
            </a:r>
            <a:r>
              <a:rPr lang="fr-FR" sz="1200" kern="1200" dirty="0">
                <a:solidFill>
                  <a:schemeClr val="tx1"/>
                </a:solidFill>
                <a:latin typeface="+mn-lt"/>
                <a:ea typeface="+mn-ea"/>
                <a:cs typeface="+mn-cs"/>
              </a:rPr>
              <a:t> </a:t>
            </a:r>
            <a:r>
              <a:rPr lang="fr-FR" sz="1200" kern="1200" dirty="0" err="1">
                <a:solidFill>
                  <a:schemeClr val="tx1"/>
                </a:solidFill>
                <a:latin typeface="+mn-lt"/>
                <a:ea typeface="+mn-ea"/>
                <a:cs typeface="+mn-cs"/>
              </a:rPr>
              <a:t>search</a:t>
            </a:r>
            <a:r>
              <a:rPr lang="fr-FR" sz="1200" kern="1200" dirty="0">
                <a:solidFill>
                  <a:schemeClr val="tx1"/>
                </a:solidFill>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latin typeface="+mn-lt"/>
                <a:ea typeface="+mn-ea"/>
                <a:cs typeface="+mn-cs"/>
              </a:rPr>
              <a:t>La recherche sélective est un algorithme  conçu pour être rapide avec un rappel très élevé. Il est basé sur le calcul du groupement hiérarchique de régions similaires en fonction de la compatibilité des couleurs, des textures, des tailles et des formes.</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latin typeface="+mn-lt"/>
              <a:ea typeface="+mn-ea"/>
              <a:cs typeface="+mn-cs"/>
            </a:endParaRPr>
          </a:p>
          <a:p>
            <a:endParaRPr lang="fr-FR" dirty="0"/>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8</a:t>
            </a:fld>
            <a:endParaRPr lang="fr-F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sz="1200" kern="1200" dirty="0">
                <a:solidFill>
                  <a:schemeClr val="tx1"/>
                </a:solidFill>
                <a:latin typeface="+mn-lt"/>
                <a:ea typeface="+mn-ea"/>
                <a:cs typeface="+mn-cs"/>
              </a:rPr>
              <a:t>La recherche sélective commence par sur-segmenter l'image en fonction de l'intensité des pixels en utilisant une méthode de segmentation. La sortie de l'algorithme est montrée dans</a:t>
            </a:r>
            <a:r>
              <a:rPr lang="fr-FR" sz="1200" kern="1200" baseline="0" dirty="0">
                <a:solidFill>
                  <a:schemeClr val="tx1"/>
                </a:solidFill>
                <a:latin typeface="+mn-lt"/>
                <a:ea typeface="+mn-ea"/>
                <a:cs typeface="+mn-cs"/>
              </a:rPr>
              <a:t> cette figure  </a:t>
            </a:r>
            <a:r>
              <a:rPr lang="fr-FR" sz="1200" kern="1200" dirty="0">
                <a:solidFill>
                  <a:schemeClr val="tx1"/>
                </a:solidFill>
                <a:latin typeface="+mn-lt"/>
                <a:ea typeface="+mn-ea"/>
                <a:cs typeface="+mn-cs"/>
              </a:rPr>
              <a:t>. L'image sur la droite contient des régions segmentées représentées en utilisant des couleurs unies</a:t>
            </a:r>
          </a:p>
          <a:p>
            <a:endParaRPr lang="fr-FR" dirty="0"/>
          </a:p>
        </p:txBody>
      </p:sp>
      <p:sp>
        <p:nvSpPr>
          <p:cNvPr id="4" name="Espace réservé du numéro de diapositive 3"/>
          <p:cNvSpPr>
            <a:spLocks noGrp="1"/>
          </p:cNvSpPr>
          <p:nvPr>
            <p:ph type="sldNum" sz="quarter" idx="10"/>
          </p:nvPr>
        </p:nvSpPr>
        <p:spPr/>
        <p:txBody>
          <a:bodyPr/>
          <a:lstStyle/>
          <a:p>
            <a:fld id="{72E76C14-40EA-4679-9926-602DDCBEFA94}" type="slidenum">
              <a:rPr lang="fr-FR" smtClean="0"/>
              <a:pPr/>
              <a:t>9</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r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fr-FR"/>
              <a:t>Cliquez pour modifier le style du titre</a:t>
            </a:r>
            <a:endParaRPr kumimoji="0" lang="en-US"/>
          </a:p>
        </p:txBody>
      </p:sp>
      <p:sp>
        <p:nvSpPr>
          <p:cNvPr id="3" name="Sous-titr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fr-FR"/>
              <a:t>Cliquez pour modifier le style des sous-titres du masque</a:t>
            </a:r>
            <a:endParaRPr kumimoji="0" lang="en-US"/>
          </a:p>
        </p:txBody>
      </p:sp>
      <p:sp>
        <p:nvSpPr>
          <p:cNvPr id="4" name="Espace réservé de la date 3"/>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E0A5E1A-E584-44B3-BCA3-71F06C18CEDE}" type="slidenum">
              <a:rPr lang="fr-FR" smtClean="0"/>
              <a:pPr/>
              <a:t>‹#›</a:t>
            </a:fld>
            <a:endParaRPr lang="fr-FR"/>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a:t>Cliquez pour modifier le style du titre</a:t>
            </a:r>
            <a:endParaRPr kumimoji="0" lang="en-US"/>
          </a:p>
        </p:txBody>
      </p:sp>
      <p:sp>
        <p:nvSpPr>
          <p:cNvPr id="3" name="Espace réservé du texte vertical 2"/>
          <p:cNvSpPr>
            <a:spLocks noGrp="1"/>
          </p:cNvSpPr>
          <p:nvPr>
            <p:ph type="body" orient="vert" idx="1"/>
          </p:nvPr>
        </p:nvSpPr>
        <p:spPr/>
        <p:txBody>
          <a:bodyPr vert="eaVert"/>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4" name="Espace réservé de la date 3"/>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E0A5E1A-E584-44B3-BCA3-71F06C18CEDE}" type="slidenum">
              <a:rPr lang="fr-FR" smtClean="0"/>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re vertical 1"/>
          <p:cNvSpPr>
            <a:spLocks noGrp="1"/>
          </p:cNvSpPr>
          <p:nvPr>
            <p:ph type="title" orient="vert"/>
          </p:nvPr>
        </p:nvSpPr>
        <p:spPr>
          <a:xfrm>
            <a:off x="6781800" y="274640"/>
            <a:ext cx="1905000" cy="5851525"/>
          </a:xfrm>
        </p:spPr>
        <p:txBody>
          <a:bodyPr vert="eaVert"/>
          <a:lstStyle/>
          <a:p>
            <a:r>
              <a:rPr kumimoji="0" lang="fr-FR"/>
              <a:t>Cliquez pour modifier le style du titre</a:t>
            </a:r>
            <a:endParaRPr kumimoji="0" lang="en-US"/>
          </a:p>
        </p:txBody>
      </p:sp>
      <p:sp>
        <p:nvSpPr>
          <p:cNvPr id="3" name="Espace réservé du texte vertical 2"/>
          <p:cNvSpPr>
            <a:spLocks noGrp="1"/>
          </p:cNvSpPr>
          <p:nvPr>
            <p:ph type="body" orient="vert" idx="1"/>
          </p:nvPr>
        </p:nvSpPr>
        <p:spPr>
          <a:xfrm>
            <a:off x="457200" y="304800"/>
            <a:ext cx="6019800" cy="5851525"/>
          </a:xfrm>
        </p:spPr>
        <p:txBody>
          <a:bodyPr vert="eaVert"/>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4" name="Espace réservé de la date 3"/>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5" name="Espace réservé du pied de page 4"/>
          <p:cNvSpPr>
            <a:spLocks noGrp="1"/>
          </p:cNvSpPr>
          <p:nvPr>
            <p:ph type="ftr" sz="quarter" idx="11"/>
          </p:nvPr>
        </p:nvSpPr>
        <p:spPr>
          <a:xfrm>
            <a:off x="2640597" y="6377459"/>
            <a:ext cx="3836404" cy="365125"/>
          </a:xfrm>
        </p:spPr>
        <p:txBody>
          <a:bodyPr/>
          <a:lstStyle/>
          <a:p>
            <a:endParaRPr lang="fr-FR"/>
          </a:p>
        </p:txBody>
      </p:sp>
      <p:sp>
        <p:nvSpPr>
          <p:cNvPr id="6" name="Espace réservé du numéro de diapositive 5"/>
          <p:cNvSpPr>
            <a:spLocks noGrp="1"/>
          </p:cNvSpPr>
          <p:nvPr>
            <p:ph type="sldNum" sz="quarter" idx="12"/>
          </p:nvPr>
        </p:nvSpPr>
        <p:spPr/>
        <p:txBody>
          <a:bodyPr/>
          <a:lstStyle/>
          <a:p>
            <a:fld id="{9E0A5E1A-E584-44B3-BCA3-71F06C18CEDE}" type="slidenum">
              <a:rPr lang="fr-FR" smtClean="0"/>
              <a:pPr/>
              <a:t>‹#›</a:t>
            </a:fld>
            <a:endParaRPr lang="fr-F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a:xfrm>
            <a:off x="1142851" y="1122364"/>
            <a:ext cx="6854726" cy="2384425"/>
          </a:xfrm>
        </p:spPr>
        <p:txBody>
          <a:bodyPr/>
          <a:lstStyle/>
          <a:p>
            <a:r>
              <a:rPr lang="fr-FR"/>
              <a:t>Cliquez pour modifier le style du titre</a:t>
            </a:r>
          </a:p>
        </p:txBody>
      </p:sp>
      <p:sp>
        <p:nvSpPr>
          <p:cNvPr id="3" name="Rectangle 2"/>
          <p:cNvSpPr>
            <a:spLocks noGrp="1" noChangeArrowheads="1"/>
          </p:cNvSpPr>
          <p:nvPr>
            <p:ph type="dt" idx="10"/>
          </p:nvPr>
        </p:nvSpPr>
        <p:spPr>
          <a:ln/>
        </p:spPr>
        <p:txBody>
          <a:bodyPr/>
          <a:lstStyle>
            <a:lvl1pPr>
              <a:defRPr/>
            </a:lvl1pPr>
          </a:lstStyle>
          <a:p>
            <a:pPr>
              <a:defRPr/>
            </a:pPr>
            <a:r>
              <a:rPr lang="fr-FR"/>
              <a:t>08/02/2018</a:t>
            </a:r>
          </a:p>
        </p:txBody>
      </p:sp>
      <p:sp>
        <p:nvSpPr>
          <p:cNvPr id="4" name="Rectangle 4"/>
          <p:cNvSpPr>
            <a:spLocks noGrp="1" noChangeArrowheads="1"/>
          </p:cNvSpPr>
          <p:nvPr>
            <p:ph type="sldNum" idx="11"/>
          </p:nvPr>
        </p:nvSpPr>
        <p:spPr>
          <a:ln/>
        </p:spPr>
        <p:txBody>
          <a:bodyPr/>
          <a:lstStyle>
            <a:lvl1pPr>
              <a:defRPr/>
            </a:lvl1pPr>
          </a:lstStyle>
          <a:p>
            <a:pPr>
              <a:defRPr/>
            </a:pPr>
            <a:fld id="{6781FF81-63F8-44A8-B98D-D18A24C510D8}" type="slidenum">
              <a:rPr lang="fr-FR"/>
              <a:pPr>
                <a:defRPr/>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457200" y="155448"/>
            <a:ext cx="8229600" cy="1252728"/>
          </a:xfrm>
        </p:spPr>
        <p:txBody>
          <a:bodyPr/>
          <a:lstStyle/>
          <a:p>
            <a:r>
              <a:rPr kumimoji="0" lang="fr-FR"/>
              <a:t>Cliquez pour modifier le style du titre</a:t>
            </a:r>
            <a:endParaRPr kumimoji="0" lang="en-US"/>
          </a:p>
        </p:txBody>
      </p:sp>
      <p:sp>
        <p:nvSpPr>
          <p:cNvPr id="3" name="Espace réservé du contenu 2"/>
          <p:cNvSpPr>
            <a:spLocks noGrp="1"/>
          </p:cNvSpPr>
          <p:nvPr>
            <p:ph idx="1"/>
          </p:nvPr>
        </p:nvSpPr>
        <p:spPr/>
        <p:txBody>
          <a:bodyPr/>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4" name="Espace réservé de la date 3"/>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E0A5E1A-E584-44B3-BCA3-71F06C18CEDE}" type="slidenum">
              <a:rPr lang="fr-FR" smtClean="0"/>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r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fr-FR"/>
              <a:t>Cliquez pour modifier le style du titre</a:t>
            </a:r>
            <a:endParaRPr kumimoji="0" lang="en-US"/>
          </a:p>
        </p:txBody>
      </p:sp>
      <p:sp>
        <p:nvSpPr>
          <p:cNvPr id="3" name="Espace réservé du texte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fr-FR"/>
              <a:t>Cliquez pour modifier les styles du texte du masque</a:t>
            </a:r>
          </a:p>
        </p:txBody>
      </p:sp>
      <p:sp>
        <p:nvSpPr>
          <p:cNvPr id="4" name="Espace réservé de la date 3"/>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E0A5E1A-E584-44B3-BCA3-71F06C18CEDE}" type="slidenum">
              <a:rPr lang="fr-FR" smtClean="0"/>
              <a:pPr/>
              <a:t>‹#›</a:t>
            </a:fld>
            <a:endParaRPr lang="fr-F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a:t>Cliquez pour modifier le style du titre</a:t>
            </a:r>
            <a:endParaRPr kumimoji="0" lang="en-US"/>
          </a:p>
        </p:txBody>
      </p:sp>
      <p:sp>
        <p:nvSpPr>
          <p:cNvPr id="3" name="Espace réservé du contenu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4" name="Espace réservé du contenu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5" name="Espace réservé de la date 4"/>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E0A5E1A-E584-44B3-BCA3-71F06C18CEDE}" type="slidenum">
              <a:rPr lang="fr-FR" smtClean="0"/>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extLst/>
          </a:lstStyle>
          <a:p>
            <a:r>
              <a:rPr kumimoji="0" lang="fr-FR"/>
              <a:t>Cliquez pour modifier le style du titre</a:t>
            </a:r>
            <a:endParaRPr kumimoji="0" lang="en-US"/>
          </a:p>
        </p:txBody>
      </p:sp>
      <p:sp>
        <p:nvSpPr>
          <p:cNvPr id="3" name="Espace réservé du texte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fr-FR"/>
              <a:t>Cliquez pour modifier les styles du texte du masque</a:t>
            </a:r>
          </a:p>
        </p:txBody>
      </p:sp>
      <p:sp>
        <p:nvSpPr>
          <p:cNvPr id="4" name="Espace réservé du contenu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5" name="Espace réservé du texte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fr-FR"/>
              <a:t>Cliquez pour modifier les styles du texte du masque</a:t>
            </a:r>
          </a:p>
        </p:txBody>
      </p:sp>
      <p:sp>
        <p:nvSpPr>
          <p:cNvPr id="6" name="Espace réservé du contenu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7" name="Espace réservé de la date 6"/>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9E0A5E1A-E584-44B3-BCA3-71F06C18CEDE}" type="slidenum">
              <a:rPr lang="fr-FR" smtClean="0"/>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a:t>Cliquez pour modifier le style du titre</a:t>
            </a:r>
            <a:endParaRPr kumimoji="0" lang="en-US"/>
          </a:p>
        </p:txBody>
      </p:sp>
      <p:sp>
        <p:nvSpPr>
          <p:cNvPr id="3" name="Espace réservé de la date 2"/>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9E0A5E1A-E584-44B3-BCA3-71F06C18CEDE}" type="slidenum">
              <a:rPr lang="fr-FR" smtClean="0"/>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9E0A5E1A-E584-44B3-BCA3-71F06C18CEDE}" type="slidenum">
              <a:rPr lang="fr-FR" smtClean="0"/>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fr-FR"/>
              <a:t>Cliquez pour modifier le style du titre</a:t>
            </a:r>
            <a:endParaRPr kumimoji="0" lang="en-US"/>
          </a:p>
        </p:txBody>
      </p:sp>
      <p:sp>
        <p:nvSpPr>
          <p:cNvPr id="3" name="Espace réservé du contenu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fr-FR"/>
              <a:t>Cliquez pour modifier les styles du texte du masque</a:t>
            </a:r>
          </a:p>
          <a:p>
            <a:pPr lvl="1" eaLnBrk="1" latinLnBrk="0" hangingPunct="1"/>
            <a:r>
              <a:rPr lang="fr-FR"/>
              <a:t>Deuxième niveau</a:t>
            </a:r>
          </a:p>
          <a:p>
            <a:pPr lvl="2" eaLnBrk="1" latinLnBrk="0" hangingPunct="1"/>
            <a:r>
              <a:rPr lang="fr-FR"/>
              <a:t>Troisième niveau</a:t>
            </a:r>
          </a:p>
          <a:p>
            <a:pPr lvl="3" eaLnBrk="1" latinLnBrk="0" hangingPunct="1"/>
            <a:r>
              <a:rPr lang="fr-FR"/>
              <a:t>Quatrième niveau</a:t>
            </a:r>
          </a:p>
          <a:p>
            <a:pPr lvl="4" eaLnBrk="1" latinLnBrk="0" hangingPunct="1"/>
            <a:r>
              <a:rPr lang="fr-FR"/>
              <a:t>Cinquième niveau</a:t>
            </a:r>
            <a:endParaRPr kumimoji="0" lang="en-US"/>
          </a:p>
        </p:txBody>
      </p:sp>
      <p:sp>
        <p:nvSpPr>
          <p:cNvPr id="4" name="Espace réservé du texte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fr-FR"/>
              <a:t>Cliquez pour modifier les styles du texte du masque</a:t>
            </a:r>
          </a:p>
        </p:txBody>
      </p:sp>
      <p:sp>
        <p:nvSpPr>
          <p:cNvPr id="5" name="Espace réservé de la date 4"/>
          <p:cNvSpPr>
            <a:spLocks noGrp="1"/>
          </p:cNvSpPr>
          <p:nvPr>
            <p:ph type="dt" sz="half" idx="10"/>
          </p:nvPr>
        </p:nvSpPr>
        <p:spPr/>
        <p:txBody>
          <a:bodyPr/>
          <a:lstStyle/>
          <a:p>
            <a:fld id="{FF1226C8-C7D5-4F36-B84A-92D5315EB309}" type="datetimeFigureOut">
              <a:rPr lang="fr-FR" smtClean="0"/>
              <a:pPr/>
              <a:t>30/03/2018</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E0A5E1A-E584-44B3-BCA3-71F06C18CEDE}" type="slidenum">
              <a:rPr lang="fr-FR" smtClean="0"/>
              <a:pPr/>
              <a:t>‹#›</a:t>
            </a:fld>
            <a:endParaRPr lang="fr-FR"/>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bg>
      <p:bgRef idx="1001">
        <a:schemeClr val="bg2"/>
      </p:bgRef>
    </p:bg>
    <p:spTree>
      <p:nvGrpSpPr>
        <p:cNvPr id="1" name=""/>
        <p:cNvGrpSpPr/>
        <p:nvPr/>
      </p:nvGrpSpPr>
      <p:grpSpPr>
        <a:xfrm>
          <a:off x="0" y="0"/>
          <a:ext cx="0" cy="0"/>
          <a:chOff x="0" y="0"/>
          <a:chExt cx="0" cy="0"/>
        </a:xfrm>
      </p:grpSpPr>
      <p:sp>
        <p:nvSpPr>
          <p:cNvPr id="2" name="Titr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fr-FR"/>
              <a:t>Cliquez pour modifier le style du titre</a:t>
            </a:r>
            <a:endParaRPr kumimoji="0" lang="en-US"/>
          </a:p>
        </p:txBody>
      </p:sp>
      <p:sp>
        <p:nvSpPr>
          <p:cNvPr id="3" name="Espace réservé pour une image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fr-FR"/>
              <a:t>Cliquez sur l'icône pour ajouter une image</a:t>
            </a:r>
            <a:endParaRPr kumimoji="0" lang="en-US" dirty="0"/>
          </a:p>
        </p:txBody>
      </p:sp>
      <p:sp>
        <p:nvSpPr>
          <p:cNvPr id="4" name="Espace réservé du texte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fr-FR"/>
              <a:t>Cliquez pour modifier les styles du texte du masque</a:t>
            </a:r>
          </a:p>
        </p:txBody>
      </p:sp>
      <p:sp>
        <p:nvSpPr>
          <p:cNvPr id="5" name="Espace réservé de la date 4"/>
          <p:cNvSpPr>
            <a:spLocks noGrp="1"/>
          </p:cNvSpPr>
          <p:nvPr>
            <p:ph type="dt" sz="half" idx="10"/>
          </p:nvPr>
        </p:nvSpPr>
        <p:spPr>
          <a:xfrm>
            <a:off x="164592" y="1170432"/>
            <a:ext cx="2523744" cy="201168"/>
          </a:xfrm>
        </p:spPr>
        <p:txBody>
          <a:bodyPr/>
          <a:lstStyle/>
          <a:p>
            <a:fld id="{FF1226C8-C7D5-4F36-B84A-92D5315EB309}" type="datetimeFigureOut">
              <a:rPr lang="fr-FR" smtClean="0"/>
              <a:pPr/>
              <a:t>30/03/2018</a:t>
            </a:fld>
            <a:endParaRPr lang="fr-FR"/>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Espace réservé du pied de page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fr-FR"/>
          </a:p>
        </p:txBody>
      </p:sp>
      <p:sp>
        <p:nvSpPr>
          <p:cNvPr id="7" name="Espace réservé du numéro de diapositive 6"/>
          <p:cNvSpPr>
            <a:spLocks noGrp="1"/>
          </p:cNvSpPr>
          <p:nvPr>
            <p:ph type="sldNum" sz="quarter" idx="12"/>
          </p:nvPr>
        </p:nvSpPr>
        <p:spPr>
          <a:xfrm>
            <a:off x="8339328" y="1170432"/>
            <a:ext cx="733864" cy="201168"/>
          </a:xfrm>
        </p:spPr>
        <p:txBody>
          <a:bodyPr/>
          <a:lstStyle/>
          <a:p>
            <a:fld id="{9E0A5E1A-E584-44B3-BCA3-71F06C18CEDE}" type="slidenum">
              <a:rPr lang="fr-FR" smtClean="0"/>
              <a:pPr/>
              <a:t>‹#›</a:t>
            </a:fld>
            <a:endParaRPr lang="fr-FR"/>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Espace réservé du titre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fr-FR"/>
              <a:t>Cliquez pour modifier le style du titre</a:t>
            </a:r>
            <a:endParaRPr kumimoji="0" lang="en-US"/>
          </a:p>
        </p:txBody>
      </p:sp>
      <p:sp>
        <p:nvSpPr>
          <p:cNvPr id="3" name="Espace réservé du texte 2"/>
          <p:cNvSpPr>
            <a:spLocks noGrp="1"/>
          </p:cNvSpPr>
          <p:nvPr>
            <p:ph type="body" idx="1"/>
          </p:nvPr>
        </p:nvSpPr>
        <p:spPr>
          <a:xfrm>
            <a:off x="457200" y="1775191"/>
            <a:ext cx="8229600" cy="4625609"/>
          </a:xfrm>
          <a:prstGeom prst="rect">
            <a:avLst/>
          </a:prstGeom>
        </p:spPr>
        <p:txBody>
          <a:bodyPr vert="horz" lIns="54864" tIns="91440" rtlCol="0">
            <a:normAutofit/>
          </a:bodyPr>
          <a:lstStyle/>
          <a:p>
            <a:pPr lvl="0" eaLnBrk="1" latinLnBrk="0" hangingPunct="1"/>
            <a:r>
              <a:rPr kumimoji="0" lang="fr-FR"/>
              <a:t>Cliquez pour modifier les styles du texte du masque</a:t>
            </a:r>
          </a:p>
          <a:p>
            <a:pPr lvl="1" eaLnBrk="1" latinLnBrk="0" hangingPunct="1"/>
            <a:r>
              <a:rPr kumimoji="0" lang="fr-FR"/>
              <a:t>Deuxième niveau</a:t>
            </a:r>
          </a:p>
          <a:p>
            <a:pPr lvl="2" eaLnBrk="1" latinLnBrk="0" hangingPunct="1"/>
            <a:r>
              <a:rPr kumimoji="0" lang="fr-FR"/>
              <a:t>Troisième niveau</a:t>
            </a:r>
          </a:p>
          <a:p>
            <a:pPr lvl="3" eaLnBrk="1" latinLnBrk="0" hangingPunct="1"/>
            <a:r>
              <a:rPr kumimoji="0" lang="fr-FR"/>
              <a:t>Quatrième niveau</a:t>
            </a:r>
          </a:p>
          <a:p>
            <a:pPr lvl="4" eaLnBrk="1" latinLnBrk="0" hangingPunct="1"/>
            <a:r>
              <a:rPr kumimoji="0" lang="fr-FR"/>
              <a:t>Cinquième niveau</a:t>
            </a:r>
            <a:endParaRPr kumimoji="0" lang="en-US"/>
          </a:p>
        </p:txBody>
      </p:sp>
      <p:sp>
        <p:nvSpPr>
          <p:cNvPr id="4" name="Espace réservé de la date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FF1226C8-C7D5-4F36-B84A-92D5315EB309}" type="datetimeFigureOut">
              <a:rPr lang="fr-FR" smtClean="0"/>
              <a:pPr/>
              <a:t>30/03/2018</a:t>
            </a:fld>
            <a:endParaRPr lang="fr-FR"/>
          </a:p>
        </p:txBody>
      </p:sp>
      <p:sp>
        <p:nvSpPr>
          <p:cNvPr id="5" name="Espace réservé du pied de page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fr-FR"/>
          </a:p>
        </p:txBody>
      </p:sp>
      <p:sp>
        <p:nvSpPr>
          <p:cNvPr id="6" name="Espace réservé du numéro de diapositive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9E0A5E1A-E584-44B3-BCA3-71F06C18CEDE}" type="slidenum">
              <a:rPr lang="fr-FR" smtClean="0"/>
              <a:pPr/>
              <a:t>‹#›</a:t>
            </a:fld>
            <a:endParaRPr lang="fr-F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683568" y="2420888"/>
            <a:ext cx="8077200" cy="1673352"/>
          </a:xfrm>
        </p:spPr>
        <p:txBody>
          <a:bodyPr>
            <a:normAutofit fontScale="90000"/>
          </a:bodyPr>
          <a:lstStyle/>
          <a:p>
            <a:pPr algn="ctr"/>
            <a:r>
              <a:rPr lang="fr-FR" dirty="0">
                <a:solidFill>
                  <a:schemeClr val="tx1"/>
                </a:solidFill>
              </a:rPr>
              <a:t> Détection d’objet dans une image par apprentissage profond</a:t>
            </a:r>
            <a:br>
              <a:rPr lang="fr-FR" dirty="0">
                <a:solidFill>
                  <a:schemeClr val="tx1"/>
                </a:solidFill>
              </a:rPr>
            </a:br>
            <a:r>
              <a:rPr lang="fr-FR" dirty="0">
                <a:solidFill>
                  <a:schemeClr val="tx1"/>
                </a:solidFill>
              </a:rPr>
              <a:t>Implémentation d’un R-CNN</a:t>
            </a:r>
          </a:p>
        </p:txBody>
      </p:sp>
      <p:sp>
        <p:nvSpPr>
          <p:cNvPr id="6" name="ZoneTexte 5"/>
          <p:cNvSpPr txBox="1"/>
          <p:nvPr/>
        </p:nvSpPr>
        <p:spPr>
          <a:xfrm>
            <a:off x="467544" y="5229200"/>
            <a:ext cx="2952328" cy="1200329"/>
          </a:xfrm>
          <a:prstGeom prst="rect">
            <a:avLst/>
          </a:prstGeom>
          <a:noFill/>
        </p:spPr>
        <p:txBody>
          <a:bodyPr wrap="square" rtlCol="0">
            <a:spAutoFit/>
          </a:bodyPr>
          <a:lstStyle/>
          <a:p>
            <a:r>
              <a:rPr lang="fr-FR" sz="2400" b="1" dirty="0"/>
              <a:t>Binôme :</a:t>
            </a:r>
          </a:p>
          <a:p>
            <a:r>
              <a:rPr lang="fr-FR" sz="2400" b="1" dirty="0" err="1"/>
              <a:t>Kadem</a:t>
            </a:r>
            <a:r>
              <a:rPr lang="fr-FR" sz="2400" b="1" dirty="0"/>
              <a:t> Cherifa </a:t>
            </a:r>
          </a:p>
          <a:p>
            <a:r>
              <a:rPr lang="fr-FR" sz="2400" b="1" dirty="0" err="1"/>
              <a:t>Rahmouni</a:t>
            </a:r>
            <a:r>
              <a:rPr lang="fr-FR" sz="2400" b="1" dirty="0"/>
              <a:t> Imad </a:t>
            </a:r>
          </a:p>
        </p:txBody>
      </p:sp>
      <p:sp>
        <p:nvSpPr>
          <p:cNvPr id="7" name="ZoneTexte 6"/>
          <p:cNvSpPr txBox="1"/>
          <p:nvPr/>
        </p:nvSpPr>
        <p:spPr>
          <a:xfrm>
            <a:off x="4716016" y="5301208"/>
            <a:ext cx="3672408" cy="830997"/>
          </a:xfrm>
          <a:prstGeom prst="rect">
            <a:avLst/>
          </a:prstGeom>
          <a:noFill/>
        </p:spPr>
        <p:txBody>
          <a:bodyPr wrap="square" rtlCol="0">
            <a:spAutoFit/>
          </a:bodyPr>
          <a:lstStyle/>
          <a:p>
            <a:r>
              <a:rPr lang="fr-FR" sz="2400" b="1" dirty="0"/>
              <a:t>Thème proposé  par : </a:t>
            </a:r>
          </a:p>
          <a:p>
            <a:r>
              <a:rPr lang="fr-FR" sz="2400" b="1" dirty="0"/>
              <a:t> Nicolas </a:t>
            </a:r>
            <a:r>
              <a:rPr lang="fr-FR" sz="2400" b="1" dirty="0" err="1"/>
              <a:t>Thome</a:t>
            </a:r>
            <a:endParaRPr lang="fr-FR" sz="2400" b="1" dirty="0"/>
          </a:p>
        </p:txBody>
      </p:sp>
      <p:sp>
        <p:nvSpPr>
          <p:cNvPr id="8" name="Titre 1"/>
          <p:cNvSpPr txBox="1">
            <a:spLocks/>
          </p:cNvSpPr>
          <p:nvPr/>
        </p:nvSpPr>
        <p:spPr>
          <a:xfrm>
            <a:off x="0" y="332656"/>
            <a:ext cx="9144000" cy="1673352"/>
          </a:xfrm>
          <a:prstGeom prst="rect">
            <a:avLst/>
          </a:prstGeom>
        </p:spPr>
        <p:txBody>
          <a:bodyPr vert="horz" lIns="91440" tIns="0" rIns="45720" bIns="0" rtlCol="0" anchor="t">
            <a:normAutofit/>
            <a:scene3d>
              <a:camera prst="orthographicFront"/>
              <a:lightRig rig="threePt" dir="t">
                <a:rot lat="0" lon="0" rev="4800000"/>
              </a:lightRig>
            </a:scene3d>
            <a:sp3d prstMaterial="matte">
              <a:bevelT w="50800" h="10160"/>
            </a:sp3d>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fr-FR" sz="4700" b="1" i="0" u="none" strike="noStrike" kern="1200" cap="none" spc="0" normalizeH="0" baseline="0" noProof="0" dirty="0">
                <a:ln>
                  <a:noFill/>
                </a:ln>
                <a:solidFill>
                  <a:schemeClr val="accent1">
                    <a:satMod val="150000"/>
                  </a:schemeClr>
                </a:solidFill>
                <a:effectLst/>
                <a:uLnTx/>
                <a:uFillTx/>
                <a:ea typeface="+mj-ea"/>
                <a:cs typeface="+mj-cs"/>
              </a:rPr>
              <a:t> </a:t>
            </a:r>
            <a:r>
              <a:rPr kumimoji="0" lang="fr-FR" sz="3900" b="1" i="0" u="none" strike="noStrike" kern="1200" cap="none" spc="0" normalizeH="0" baseline="0" noProof="0" dirty="0">
                <a:ln>
                  <a:noFill/>
                </a:ln>
                <a:solidFill>
                  <a:schemeClr val="accent6">
                    <a:lumMod val="40000"/>
                    <a:lumOff val="60000"/>
                  </a:schemeClr>
                </a:solidFill>
                <a:effectLst/>
                <a:uLnTx/>
                <a:uFillTx/>
                <a:ea typeface="+mj-ea"/>
                <a:cs typeface="+mj-cs"/>
              </a:rPr>
              <a:t>Master</a:t>
            </a:r>
            <a:r>
              <a:rPr kumimoji="0" lang="fr-FR" sz="3900" b="1" i="0" u="none" strike="noStrike" kern="1200" cap="none" spc="0" normalizeH="0" noProof="0" dirty="0">
                <a:ln>
                  <a:noFill/>
                </a:ln>
                <a:solidFill>
                  <a:schemeClr val="accent6">
                    <a:lumMod val="40000"/>
                    <a:lumOff val="60000"/>
                  </a:schemeClr>
                </a:solidFill>
                <a:effectLst/>
                <a:uLnTx/>
                <a:uFillTx/>
                <a:ea typeface="+mj-ea"/>
                <a:cs typeface="+mj-cs"/>
              </a:rPr>
              <a:t> Traitement de l’information et exploitation de données </a:t>
            </a:r>
            <a:endParaRPr kumimoji="0" lang="fr-FR" sz="3900" b="1" i="0" u="none" strike="noStrike" kern="1200" cap="none" spc="0" normalizeH="0" baseline="0" noProof="0" dirty="0">
              <a:ln>
                <a:noFill/>
              </a:ln>
              <a:solidFill>
                <a:schemeClr val="accent6">
                  <a:lumMod val="40000"/>
                  <a:lumOff val="60000"/>
                </a:schemeClr>
              </a:solidFill>
              <a:effectLst/>
              <a:uLnTx/>
              <a:uFillTx/>
              <a:ea typeface="+mj-ea"/>
              <a:cs typeface="+mj-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à coins arrondis 2"/>
          <p:cNvSpPr/>
          <p:nvPr/>
        </p:nvSpPr>
        <p:spPr>
          <a:xfrm>
            <a:off x="1619672" y="1700808"/>
            <a:ext cx="7093296" cy="1368152"/>
          </a:xfrm>
          <a:prstGeom prst="roundRect">
            <a:avLst/>
          </a:prstGeom>
          <a:ln w="76200">
            <a:solidFill>
              <a:schemeClr val="accent1">
                <a:lumMod val="25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fr-FR"/>
          </a:p>
        </p:txBody>
      </p:sp>
      <p:sp>
        <p:nvSpPr>
          <p:cNvPr id="4" name="ZoneTexte 3"/>
          <p:cNvSpPr txBox="1"/>
          <p:nvPr/>
        </p:nvSpPr>
        <p:spPr>
          <a:xfrm>
            <a:off x="1763688" y="1772816"/>
            <a:ext cx="7021288" cy="1754326"/>
          </a:xfrm>
          <a:prstGeom prst="rect">
            <a:avLst/>
          </a:prstGeom>
          <a:noFill/>
        </p:spPr>
        <p:txBody>
          <a:bodyPr wrap="square" rtlCol="0">
            <a:spAutoFit/>
          </a:bodyPr>
          <a:lstStyle/>
          <a:p>
            <a:r>
              <a:rPr lang="fr-FR" sz="2400" dirty="0">
                <a:latin typeface="Cambria Math" pitchFamily="18" charset="0"/>
                <a:ea typeface="Cambria Math" pitchFamily="18" charset="0"/>
                <a:cs typeface="Arial Unicode MS" pitchFamily="34" charset="-128"/>
              </a:rPr>
              <a:t>Ajouter toutes les boîtes de délimitation correspondant aux parties segmentées à la liste des propositions régionales</a:t>
            </a:r>
          </a:p>
          <a:p>
            <a:endParaRPr lang="fr-FR" dirty="0"/>
          </a:p>
          <a:p>
            <a:endParaRPr lang="fr-FR" dirty="0"/>
          </a:p>
        </p:txBody>
      </p:sp>
      <p:sp>
        <p:nvSpPr>
          <p:cNvPr id="5" name="Flèche vers le bas 4"/>
          <p:cNvSpPr/>
          <p:nvPr/>
        </p:nvSpPr>
        <p:spPr>
          <a:xfrm>
            <a:off x="5004048" y="3212976"/>
            <a:ext cx="216024" cy="115212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6" name="Rectangle à coins arrondis 5"/>
          <p:cNvSpPr/>
          <p:nvPr/>
        </p:nvSpPr>
        <p:spPr>
          <a:xfrm>
            <a:off x="1727176" y="4797152"/>
            <a:ext cx="6949280" cy="1368152"/>
          </a:xfrm>
          <a:prstGeom prst="roundRect">
            <a:avLst/>
          </a:prstGeom>
          <a:ln w="76200"/>
        </p:spPr>
        <p:style>
          <a:lnRef idx="2">
            <a:schemeClr val="dk1"/>
          </a:lnRef>
          <a:fillRef idx="1">
            <a:schemeClr val="lt1"/>
          </a:fillRef>
          <a:effectRef idx="0">
            <a:schemeClr val="dk1"/>
          </a:effectRef>
          <a:fontRef idx="minor">
            <a:schemeClr val="dk1"/>
          </a:fontRef>
        </p:style>
        <p:txBody>
          <a:bodyPr rtlCol="0" anchor="ctr"/>
          <a:lstStyle/>
          <a:p>
            <a:pPr algn="ctr"/>
            <a:endParaRPr lang="fr-FR"/>
          </a:p>
        </p:txBody>
      </p:sp>
      <p:sp>
        <p:nvSpPr>
          <p:cNvPr id="7" name="ZoneTexte 6"/>
          <p:cNvSpPr txBox="1"/>
          <p:nvPr/>
        </p:nvSpPr>
        <p:spPr>
          <a:xfrm>
            <a:off x="1835696" y="4941168"/>
            <a:ext cx="6552728" cy="830997"/>
          </a:xfrm>
          <a:prstGeom prst="rect">
            <a:avLst/>
          </a:prstGeom>
          <a:noFill/>
        </p:spPr>
        <p:txBody>
          <a:bodyPr wrap="square" rtlCol="0">
            <a:spAutoFit/>
          </a:bodyPr>
          <a:lstStyle/>
          <a:p>
            <a:r>
              <a:rPr lang="fr-FR" sz="2400" dirty="0">
                <a:latin typeface="Cambria Math" pitchFamily="18" charset="0"/>
                <a:ea typeface="Cambria Math" pitchFamily="18" charset="0"/>
                <a:cs typeface="Arial Unicode MS" pitchFamily="34" charset="-128"/>
              </a:rPr>
              <a:t>Regrouper les segments adjacents en fonction de la similarité</a:t>
            </a:r>
          </a:p>
        </p:txBody>
      </p:sp>
      <p:sp>
        <p:nvSpPr>
          <p:cNvPr id="8" name="Demi-tour 7"/>
          <p:cNvSpPr/>
          <p:nvPr/>
        </p:nvSpPr>
        <p:spPr>
          <a:xfrm rot="16200000">
            <a:off x="-504564" y="3392996"/>
            <a:ext cx="3744416" cy="648072"/>
          </a:xfrm>
          <a:prstGeom prst="utur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11560" y="1"/>
            <a:ext cx="6854726" cy="1916832"/>
          </a:xfrm>
        </p:spPr>
        <p:txBody>
          <a:bodyPr/>
          <a:lstStyle/>
          <a:p>
            <a:r>
              <a:rPr lang="fr-FR" dirty="0"/>
              <a:t>Le CNN</a:t>
            </a:r>
          </a:p>
        </p:txBody>
      </p:sp>
      <p:pic>
        <p:nvPicPr>
          <p:cNvPr id="45058" name="Picture 2"/>
          <p:cNvPicPr>
            <a:picLocks noChangeAspect="1" noChangeArrowheads="1"/>
          </p:cNvPicPr>
          <p:nvPr/>
        </p:nvPicPr>
        <p:blipFill>
          <a:blip r:embed="rId3" cstate="print"/>
          <a:srcRect/>
          <a:stretch>
            <a:fillRect/>
          </a:stretch>
        </p:blipFill>
        <p:spPr bwMode="auto">
          <a:xfrm>
            <a:off x="0" y="2420888"/>
            <a:ext cx="9173708" cy="3168352"/>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115616" y="1"/>
            <a:ext cx="6854726" cy="1988840"/>
          </a:xfrm>
        </p:spPr>
        <p:txBody>
          <a:bodyPr/>
          <a:lstStyle/>
          <a:p>
            <a:r>
              <a:rPr lang="fr-FR" dirty="0"/>
              <a:t>R-CNN</a:t>
            </a:r>
          </a:p>
        </p:txBody>
      </p:sp>
      <p:pic>
        <p:nvPicPr>
          <p:cNvPr id="3" name="Picture 5"/>
          <p:cNvPicPr>
            <a:picLocks noChangeAspect="1" noChangeArrowheads="1"/>
          </p:cNvPicPr>
          <p:nvPr/>
        </p:nvPicPr>
        <p:blipFill>
          <a:blip r:embed="rId3" cstate="print"/>
          <a:srcRect/>
          <a:stretch>
            <a:fillRect/>
          </a:stretch>
        </p:blipFill>
        <p:spPr bwMode="auto">
          <a:xfrm>
            <a:off x="0" y="2276872"/>
            <a:ext cx="9144000" cy="3127582"/>
          </a:xfrm>
          <a:prstGeom prst="rect">
            <a:avLst/>
          </a:prstGeom>
          <a:noFill/>
          <a:ln w="9525">
            <a:noFill/>
            <a:miter lim="800000"/>
            <a:headEnd/>
            <a:tailEnd/>
          </a:ln>
        </p:spPr>
      </p:pic>
      <p:sp>
        <p:nvSpPr>
          <p:cNvPr id="4" name="TextBox 3">
            <a:extLst>
              <a:ext uri="{FF2B5EF4-FFF2-40B4-BE49-F238E27FC236}">
                <a16:creationId xmlns:a16="http://schemas.microsoft.com/office/drawing/2014/main" id="{886BCAFD-F1C8-4EFA-99AF-7253724F30F9}"/>
              </a:ext>
            </a:extLst>
          </p:cNvPr>
          <p:cNvSpPr txBox="1"/>
          <p:nvPr/>
        </p:nvSpPr>
        <p:spPr>
          <a:xfrm>
            <a:off x="1763688" y="4573457"/>
            <a:ext cx="2592288" cy="830997"/>
          </a:xfrm>
          <a:prstGeom prst="rect">
            <a:avLst/>
          </a:prstGeom>
          <a:solidFill>
            <a:schemeClr val="bg1"/>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2000 regions par Selective Search</a:t>
            </a:r>
          </a:p>
        </p:txBody>
      </p:sp>
      <p:sp>
        <p:nvSpPr>
          <p:cNvPr id="5" name="TextBox 4">
            <a:extLst>
              <a:ext uri="{FF2B5EF4-FFF2-40B4-BE49-F238E27FC236}">
                <a16:creationId xmlns:a16="http://schemas.microsoft.com/office/drawing/2014/main" id="{4B0187AF-D6A6-43F4-B786-8549515DFA0F}"/>
              </a:ext>
            </a:extLst>
          </p:cNvPr>
          <p:cNvSpPr txBox="1"/>
          <p:nvPr/>
        </p:nvSpPr>
        <p:spPr>
          <a:xfrm>
            <a:off x="107504" y="4573457"/>
            <a:ext cx="1763688" cy="830997"/>
          </a:xfrm>
          <a:prstGeom prst="rect">
            <a:avLst/>
          </a:prstGeom>
          <a:solidFill>
            <a:schemeClr val="bg1"/>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Image</a:t>
            </a:r>
          </a:p>
          <a:p>
            <a:pPr algn="ctr"/>
            <a:endParaRPr lang="en-US" sz="24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39757DB4-E205-4F20-911E-A02C8B69DD03}"/>
              </a:ext>
            </a:extLst>
          </p:cNvPr>
          <p:cNvSpPr txBox="1"/>
          <p:nvPr/>
        </p:nvSpPr>
        <p:spPr>
          <a:xfrm>
            <a:off x="4652020" y="4527290"/>
            <a:ext cx="2016224" cy="830997"/>
          </a:xfrm>
          <a:prstGeom prst="rect">
            <a:avLst/>
          </a:prstGeom>
          <a:solidFill>
            <a:schemeClr val="bg1"/>
          </a:solidFill>
        </p:spPr>
        <p:txBody>
          <a:bodyPr wrap="square" rtlCol="0">
            <a:spAutoFit/>
          </a:bodyPr>
          <a:lstStyle/>
          <a:p>
            <a:pPr algn="ctr"/>
            <a:r>
              <a:rPr lang="en-US" sz="2400" b="1" dirty="0" err="1">
                <a:latin typeface="Times New Roman" panose="02020603050405020304" pitchFamily="18" charset="0"/>
                <a:cs typeface="Times New Roman" panose="02020603050405020304" pitchFamily="18" charset="0"/>
              </a:rPr>
              <a:t>AlexNet</a:t>
            </a:r>
            <a:endParaRPr lang="en-US" sz="2400" b="1" dirty="0">
              <a:latin typeface="Times New Roman" panose="02020603050405020304" pitchFamily="18" charset="0"/>
              <a:cs typeface="Times New Roman" panose="02020603050405020304" pitchFamily="18" charset="0"/>
            </a:endParaRPr>
          </a:p>
          <a:p>
            <a:pPr algn="ctr"/>
            <a:endParaRPr lang="en-US" sz="2400" b="1"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3EBABFE5-96ED-4C9F-8C83-548B1B10525A}"/>
              </a:ext>
            </a:extLst>
          </p:cNvPr>
          <p:cNvSpPr txBox="1"/>
          <p:nvPr/>
        </p:nvSpPr>
        <p:spPr>
          <a:xfrm>
            <a:off x="6964288" y="4573457"/>
            <a:ext cx="2016224" cy="1569660"/>
          </a:xfrm>
          <a:prstGeom prst="rect">
            <a:avLst/>
          </a:prstGeom>
          <a:solidFill>
            <a:schemeClr val="bg1"/>
          </a:solid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20 SVM</a:t>
            </a:r>
          </a:p>
          <a:p>
            <a:pPr algn="ctr"/>
            <a:r>
              <a:rPr lang="en-US" sz="2400" b="1" dirty="0">
                <a:latin typeface="Times New Roman" panose="02020603050405020304" pitchFamily="18" charset="0"/>
                <a:cs typeface="Times New Roman" panose="02020603050405020304" pitchFamily="18" charset="0"/>
              </a:rPr>
              <a:t>(1 SVM par </a:t>
            </a:r>
            <a:r>
              <a:rPr lang="en-US" sz="2400" b="1" dirty="0" err="1">
                <a:latin typeface="Times New Roman" panose="02020603050405020304" pitchFamily="18" charset="0"/>
                <a:cs typeface="Times New Roman" panose="02020603050405020304" pitchFamily="18" charset="0"/>
              </a:rPr>
              <a:t>classe</a:t>
            </a:r>
            <a:r>
              <a:rPr lang="en-US" sz="2400" b="1" dirty="0">
                <a:latin typeface="Times New Roman" panose="02020603050405020304" pitchFamily="18" charset="0"/>
                <a:cs typeface="Times New Roman" panose="02020603050405020304" pitchFamily="18" charset="0"/>
              </a:rPr>
              <a:t>)</a:t>
            </a:r>
          </a:p>
          <a:p>
            <a:pPr algn="ctr"/>
            <a:endParaRPr lang="en-US" sz="24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846F50AB-02ED-4D43-BB54-43CFCD1B70E1}"/>
              </a:ext>
            </a:extLst>
          </p:cNvPr>
          <p:cNvSpPr txBox="1"/>
          <p:nvPr/>
        </p:nvSpPr>
        <p:spPr>
          <a:xfrm>
            <a:off x="3779912" y="2870438"/>
            <a:ext cx="2016224" cy="338554"/>
          </a:xfrm>
          <a:prstGeom prst="rect">
            <a:avLst/>
          </a:prstGeom>
          <a:solidFill>
            <a:schemeClr val="bg1"/>
          </a:solidFill>
        </p:spPr>
        <p:txBody>
          <a:bodyPr wrap="square" rtlCol="0">
            <a:spAutoFit/>
          </a:bodyPr>
          <a:lstStyle/>
          <a:p>
            <a:pPr algn="ctr"/>
            <a:r>
              <a:rPr lang="fr-FR" sz="1600" b="1" dirty="0">
                <a:latin typeface="Times New Roman" panose="02020603050405020304" pitchFamily="18" charset="0"/>
                <a:cs typeface="Times New Roman" panose="02020603050405020304" pitchFamily="18" charset="0"/>
              </a:rPr>
              <a:t>Redimensionnement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144637" y="2564904"/>
            <a:ext cx="6854726" cy="2384425"/>
          </a:xfrm>
        </p:spPr>
        <p:txBody>
          <a:bodyPr>
            <a:normAutofit/>
          </a:bodyPr>
          <a:lstStyle/>
          <a:p>
            <a:pPr algn="ctr"/>
            <a:r>
              <a:rPr lang="fr-FR" sz="6000" dirty="0">
                <a:solidFill>
                  <a:schemeClr val="accent1">
                    <a:lumMod val="10000"/>
                  </a:schemeClr>
                </a:solidFill>
              </a:rPr>
              <a:t>Mise en œuvre du Model R-CNN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AutoShape 8">
            <a:hlinkClick r:id="rId3" action="ppaction://hlinksldjump"/>
          </p:cNvPr>
          <p:cNvSpPr>
            <a:spLocks noChangeArrowheads="1"/>
          </p:cNvSpPr>
          <p:nvPr/>
        </p:nvSpPr>
        <p:spPr bwMode="gray">
          <a:xfrm>
            <a:off x="755576" y="2780928"/>
            <a:ext cx="6408712" cy="546078"/>
          </a:xfrm>
          <a:prstGeom prst="roundRect">
            <a:avLst>
              <a:gd name="adj" fmla="val 50000"/>
            </a:avLst>
          </a:prstGeom>
          <a:solidFill>
            <a:schemeClr val="bg1"/>
          </a:solidFill>
          <a:ln w="19050">
            <a:noFill/>
            <a:headEnd/>
            <a:tailEnd/>
          </a:ln>
          <a:extLst/>
        </p:spPr>
        <p:style>
          <a:lnRef idx="2">
            <a:schemeClr val="accent5">
              <a:shade val="50000"/>
            </a:schemeClr>
          </a:lnRef>
          <a:fillRef idx="1">
            <a:schemeClr val="accent5"/>
          </a:fillRef>
          <a:effectRef idx="0">
            <a:schemeClr val="accent5"/>
          </a:effectRef>
          <a:fontRef idx="minor">
            <a:schemeClr val="lt1"/>
          </a:fontRef>
        </p:style>
        <p:txBody>
          <a:bodyPr wrap="none" lIns="0" tIns="0" rIns="0" bIns="0" anchor="ctr"/>
          <a:lstStyle/>
          <a:p>
            <a:pPr lvl="0">
              <a:lnSpc>
                <a:spcPct val="150000"/>
              </a:lnSpc>
              <a:spcBef>
                <a:spcPct val="0"/>
              </a:spcBef>
              <a:buFont typeface="Wingdings" pitchFamily="2" charset="2"/>
              <a:buChar char="q"/>
            </a:pPr>
            <a:r>
              <a:rPr lang="fr-FR" sz="2400" b="1" dirty="0">
                <a:solidFill>
                  <a:schemeClr val="tx1"/>
                </a:solidFill>
                <a:latin typeface="Cambria Math" pitchFamily="18" charset="0"/>
                <a:ea typeface="Cambria Math" pitchFamily="18" charset="0"/>
              </a:rPr>
              <a:t>  Les images sont réparties en 20  classes</a:t>
            </a:r>
          </a:p>
        </p:txBody>
      </p:sp>
      <p:sp>
        <p:nvSpPr>
          <p:cNvPr id="26" name="AutoShape 8">
            <a:hlinkClick r:id="rId3" action="ppaction://hlinksldjump"/>
          </p:cNvPr>
          <p:cNvSpPr>
            <a:spLocks noChangeArrowheads="1"/>
          </p:cNvSpPr>
          <p:nvPr/>
        </p:nvSpPr>
        <p:spPr bwMode="gray">
          <a:xfrm>
            <a:off x="755576" y="5013176"/>
            <a:ext cx="6480720" cy="576064"/>
          </a:xfrm>
          <a:prstGeom prst="roundRect">
            <a:avLst>
              <a:gd name="adj" fmla="val 50000"/>
            </a:avLst>
          </a:prstGeom>
          <a:solidFill>
            <a:schemeClr val="bg1"/>
          </a:solidFill>
          <a:ln w="19050">
            <a:noFill/>
            <a:headEnd/>
            <a:tailEnd/>
          </a:ln>
          <a:extLst/>
        </p:spPr>
        <p:style>
          <a:lnRef idx="2">
            <a:schemeClr val="accent5">
              <a:shade val="50000"/>
            </a:schemeClr>
          </a:lnRef>
          <a:fillRef idx="1">
            <a:schemeClr val="accent5"/>
          </a:fillRef>
          <a:effectRef idx="0">
            <a:schemeClr val="accent5"/>
          </a:effectRef>
          <a:fontRef idx="minor">
            <a:schemeClr val="lt1"/>
          </a:fontRef>
        </p:style>
        <p:txBody>
          <a:bodyPr wrap="none" lIns="0" tIns="0" rIns="0" bIns="0" anchor="ctr"/>
          <a:lstStyle/>
          <a:p>
            <a:pPr algn="ctr"/>
            <a:endParaRPr lang="en-US" sz="2000" b="1" dirty="0">
              <a:solidFill>
                <a:schemeClr val="bg1"/>
              </a:solidFill>
              <a:latin typeface="Times New Roman" panose="02020603050405020304" pitchFamily="18" charset="0"/>
              <a:cs typeface="Times New Roman" panose="02020603050405020304" pitchFamily="18" charset="0"/>
            </a:endParaRPr>
          </a:p>
          <a:p>
            <a:pPr lvl="0">
              <a:lnSpc>
                <a:spcPct val="150000"/>
              </a:lnSpc>
              <a:spcBef>
                <a:spcPct val="0"/>
              </a:spcBef>
              <a:buFont typeface="Wingdings" pitchFamily="2" charset="2"/>
              <a:buChar char="q"/>
            </a:pPr>
            <a:r>
              <a:rPr lang="fr-FR" sz="2400" b="1" dirty="0">
                <a:solidFill>
                  <a:schemeClr val="tx1"/>
                </a:solidFill>
                <a:latin typeface="Cambria Math" pitchFamily="18" charset="0"/>
                <a:ea typeface="Cambria Math" pitchFamily="18" charset="0"/>
              </a:rPr>
              <a:t>  La taille des images est de 500x300 en moyenne </a:t>
            </a:r>
          </a:p>
          <a:p>
            <a:pPr algn="ctr"/>
            <a:endParaRPr lang="fr-FR" sz="2000" b="1" dirty="0">
              <a:solidFill>
                <a:schemeClr val="bg1"/>
              </a:solidFill>
              <a:latin typeface="Times New Roman" panose="02020603050405020304" pitchFamily="18" charset="0"/>
              <a:cs typeface="Times New Roman" panose="02020603050405020304" pitchFamily="18" charset="0"/>
            </a:endParaRPr>
          </a:p>
        </p:txBody>
      </p:sp>
      <p:sp>
        <p:nvSpPr>
          <p:cNvPr id="38" name="AutoShape 8">
            <a:hlinkClick r:id="rId3" action="ppaction://hlinksldjump"/>
          </p:cNvPr>
          <p:cNvSpPr>
            <a:spLocks noChangeArrowheads="1"/>
          </p:cNvSpPr>
          <p:nvPr/>
        </p:nvSpPr>
        <p:spPr bwMode="gray">
          <a:xfrm>
            <a:off x="755576" y="1628800"/>
            <a:ext cx="6498854" cy="546078"/>
          </a:xfrm>
          <a:prstGeom prst="roundRect">
            <a:avLst>
              <a:gd name="adj" fmla="val 50000"/>
            </a:avLst>
          </a:prstGeom>
          <a:solidFill>
            <a:schemeClr val="bg1"/>
          </a:solidFill>
          <a:ln w="12700">
            <a:noFill/>
            <a:headEnd/>
            <a:tailEnd/>
          </a:ln>
          <a:extLst/>
        </p:spPr>
        <p:style>
          <a:lnRef idx="2">
            <a:schemeClr val="accent5">
              <a:shade val="50000"/>
            </a:schemeClr>
          </a:lnRef>
          <a:fillRef idx="1">
            <a:schemeClr val="accent5"/>
          </a:fillRef>
          <a:effectRef idx="0">
            <a:schemeClr val="accent5"/>
          </a:effectRef>
          <a:fontRef idx="minor">
            <a:schemeClr val="lt1"/>
          </a:fontRef>
        </p:style>
        <p:txBody>
          <a:bodyPr wrap="none" lIns="0" tIns="0" rIns="0" bIns="0" anchor="ctr"/>
          <a:lstStyle/>
          <a:p>
            <a:pPr lvl="0">
              <a:lnSpc>
                <a:spcPct val="150000"/>
              </a:lnSpc>
              <a:spcBef>
                <a:spcPct val="0"/>
              </a:spcBef>
              <a:buFont typeface="Wingdings" pitchFamily="2" charset="2"/>
              <a:buChar char="q"/>
            </a:pPr>
            <a:r>
              <a:rPr lang="fr-FR" sz="2400" b="1" dirty="0">
                <a:solidFill>
                  <a:schemeClr val="tx1"/>
                </a:solidFill>
                <a:latin typeface="Cambria Math" pitchFamily="18" charset="0"/>
                <a:ea typeface="Cambria Math" pitchFamily="18" charset="0"/>
              </a:rPr>
              <a:t>  9963 images entre l’ensemble d’apprentissage</a:t>
            </a:r>
          </a:p>
        </p:txBody>
      </p:sp>
      <p:sp>
        <p:nvSpPr>
          <p:cNvPr id="10" name="AutoShape 8">
            <a:hlinkClick r:id="rId3" action="ppaction://hlinksldjump"/>
          </p:cNvPr>
          <p:cNvSpPr>
            <a:spLocks noChangeArrowheads="1"/>
          </p:cNvSpPr>
          <p:nvPr/>
        </p:nvSpPr>
        <p:spPr bwMode="gray">
          <a:xfrm>
            <a:off x="755576" y="3933056"/>
            <a:ext cx="6480720" cy="546078"/>
          </a:xfrm>
          <a:prstGeom prst="roundRect">
            <a:avLst>
              <a:gd name="adj" fmla="val 50000"/>
            </a:avLst>
          </a:prstGeom>
          <a:solidFill>
            <a:schemeClr val="bg1"/>
          </a:solidFill>
          <a:ln w="19050">
            <a:noFill/>
            <a:headEnd/>
            <a:tailEnd/>
          </a:ln>
          <a:extLst/>
        </p:spPr>
        <p:style>
          <a:lnRef idx="2">
            <a:schemeClr val="accent5">
              <a:shade val="50000"/>
            </a:schemeClr>
          </a:lnRef>
          <a:fillRef idx="1">
            <a:schemeClr val="accent5"/>
          </a:fillRef>
          <a:effectRef idx="0">
            <a:schemeClr val="accent5"/>
          </a:effectRef>
          <a:fontRef idx="minor">
            <a:schemeClr val="lt1"/>
          </a:fontRef>
        </p:style>
        <p:txBody>
          <a:bodyPr wrap="none" lIns="0" tIns="0" rIns="0" bIns="0" anchor="ctr"/>
          <a:lstStyle/>
          <a:p>
            <a:pPr lvl="0">
              <a:lnSpc>
                <a:spcPct val="150000"/>
              </a:lnSpc>
              <a:spcBef>
                <a:spcPct val="0"/>
              </a:spcBef>
              <a:buFont typeface="Wingdings" pitchFamily="2" charset="2"/>
              <a:buChar char="q"/>
            </a:pPr>
            <a:r>
              <a:rPr lang="fr-FR" sz="2400" b="1" dirty="0">
                <a:solidFill>
                  <a:schemeClr val="tx1"/>
                </a:solidFill>
                <a:latin typeface="Cambria Math" pitchFamily="18" charset="0"/>
                <a:ea typeface="Cambria Math" pitchFamily="18" charset="0"/>
              </a:rPr>
              <a:t>  24 640 objets annotés dans les images </a:t>
            </a:r>
          </a:p>
        </p:txBody>
      </p:sp>
      <p:sp>
        <p:nvSpPr>
          <p:cNvPr id="4" name="Espace réservé du numéro de diapositive 3"/>
          <p:cNvSpPr>
            <a:spLocks noGrp="1"/>
          </p:cNvSpPr>
          <p:nvPr>
            <p:ph type="sldNum" sz="quarter" idx="12"/>
          </p:nvPr>
        </p:nvSpPr>
        <p:spPr/>
        <p:txBody>
          <a:bodyPr/>
          <a:lstStyle/>
          <a:p>
            <a:fld id="{B4B9DDAA-9A72-4D06-9C98-43AB9B406030}" type="slidenum">
              <a:rPr lang="fr-FR" smtClean="0"/>
              <a:pPr/>
              <a:t>14</a:t>
            </a:fld>
            <a:endParaRPr lang="fr-FR"/>
          </a:p>
        </p:txBody>
      </p:sp>
      <p:sp>
        <p:nvSpPr>
          <p:cNvPr id="19" name="Titre 1"/>
          <p:cNvSpPr>
            <a:spLocks noGrp="1"/>
          </p:cNvSpPr>
          <p:nvPr>
            <p:ph type="title"/>
          </p:nvPr>
        </p:nvSpPr>
        <p:spPr>
          <a:xfrm>
            <a:off x="683568" y="1"/>
            <a:ext cx="7056784" cy="1412775"/>
          </a:xfrm>
        </p:spPr>
        <p:txBody>
          <a:bodyPr/>
          <a:lstStyle/>
          <a:p>
            <a:r>
              <a:rPr lang="fr-FR" dirty="0"/>
              <a:t>Les données </a:t>
            </a:r>
          </a:p>
        </p:txBody>
      </p:sp>
    </p:spTree>
    <p:extLst>
      <p:ext uri="{BB962C8B-B14F-4D97-AF65-F5344CB8AC3E}">
        <p14:creationId xmlns:p14="http://schemas.microsoft.com/office/powerpoint/2010/main" val="149828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ppt_x"/>
                                          </p:val>
                                        </p:tav>
                                        <p:tav tm="100000">
                                          <p:val>
                                            <p:strVal val="#ppt_x"/>
                                          </p:val>
                                        </p:tav>
                                      </p:tavLst>
                                    </p:anim>
                                    <p:anim calcmode="lin" valueType="num">
                                      <p:cBhvr additive="base">
                                        <p:cTn id="8"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500" fill="hold"/>
                                        <p:tgtEl>
                                          <p:spTgt spid="26"/>
                                        </p:tgtEl>
                                        <p:attrNameLst>
                                          <p:attrName>ppt_x</p:attrName>
                                        </p:attrNameLst>
                                      </p:cBhvr>
                                      <p:tavLst>
                                        <p:tav tm="0">
                                          <p:val>
                                            <p:strVal val="#ppt_x"/>
                                          </p:val>
                                        </p:tav>
                                        <p:tav tm="100000">
                                          <p:val>
                                            <p:strVal val="#ppt_x"/>
                                          </p:val>
                                        </p:tav>
                                      </p:tavLst>
                                    </p:anim>
                                    <p:anim calcmode="lin" valueType="num">
                                      <p:cBhvr additive="base">
                                        <p:cTn id="2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6" grpId="0" animBg="1"/>
      <p:bldP spid="38" grpId="0" animBg="1"/>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a:t>Outils et environnement de travail </a:t>
            </a:r>
          </a:p>
        </p:txBody>
      </p:sp>
      <p:pic>
        <p:nvPicPr>
          <p:cNvPr id="46082" name="Picture 2"/>
          <p:cNvPicPr>
            <a:picLocks noGrp="1" noChangeAspect="1" noChangeArrowheads="1"/>
          </p:cNvPicPr>
          <p:nvPr>
            <p:ph idx="1"/>
          </p:nvPr>
        </p:nvPicPr>
        <p:blipFill>
          <a:blip r:embed="rId3" cstate="print"/>
          <a:srcRect/>
          <a:stretch>
            <a:fillRect/>
          </a:stretch>
        </p:blipFill>
        <p:spPr bwMode="auto">
          <a:xfrm>
            <a:off x="293802" y="2276873"/>
            <a:ext cx="8537156" cy="2448272"/>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a:t>Implémentation du modèle d’apprentissage</a:t>
            </a:r>
          </a:p>
        </p:txBody>
      </p:sp>
      <p:pic>
        <p:nvPicPr>
          <p:cNvPr id="4" name="Content Placeholder 3">
            <a:extLst>
              <a:ext uri="{FF2B5EF4-FFF2-40B4-BE49-F238E27FC236}">
                <a16:creationId xmlns:a16="http://schemas.microsoft.com/office/drawing/2014/main" id="{65C92A12-C3A0-4A4E-AA6D-E28D6E5E10B0}"/>
              </a:ext>
            </a:extLst>
          </p:cNvPr>
          <p:cNvPicPr>
            <a:picLocks noGrp="1" noChangeAspect="1"/>
          </p:cNvPicPr>
          <p:nvPr>
            <p:ph idx="1"/>
          </p:nvPr>
        </p:nvPicPr>
        <p:blipFill>
          <a:blip r:embed="rId3"/>
          <a:stretch>
            <a:fillRect/>
          </a:stretch>
        </p:blipFill>
        <p:spPr>
          <a:xfrm>
            <a:off x="1433512" y="2492896"/>
            <a:ext cx="6276975" cy="2447925"/>
          </a:xfrm>
          <a:prstGeom prst="rect">
            <a:avLst/>
          </a:prstGeom>
        </p:spPr>
      </p:pic>
      <p:sp>
        <p:nvSpPr>
          <p:cNvPr id="5" name="TextBox 4">
            <a:extLst>
              <a:ext uri="{FF2B5EF4-FFF2-40B4-BE49-F238E27FC236}">
                <a16:creationId xmlns:a16="http://schemas.microsoft.com/office/drawing/2014/main" id="{7D16A9AA-5807-427C-8BF3-8A42BD5F95C7}"/>
              </a:ext>
            </a:extLst>
          </p:cNvPr>
          <p:cNvSpPr txBox="1"/>
          <p:nvPr/>
        </p:nvSpPr>
        <p:spPr>
          <a:xfrm>
            <a:off x="1619671" y="5085184"/>
            <a:ext cx="5904656"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orbel"/>
                <a:ea typeface="+mn-ea"/>
                <a:cs typeface="+mn-cs"/>
              </a:rPr>
              <a:t>Vue</a:t>
            </a:r>
            <a:r>
              <a:rPr kumimoji="0" lang="en-US" sz="1800" b="1" i="0" u="none" strike="noStrike" kern="1200" cap="none" spc="0" normalizeH="0" baseline="0" noProof="0" dirty="0">
                <a:ln>
                  <a:noFill/>
                </a:ln>
                <a:solidFill>
                  <a:prstClr val="black"/>
                </a:solidFill>
                <a:effectLst/>
                <a:uLnTx/>
                <a:uFillTx/>
                <a:latin typeface="Corbel"/>
                <a:ea typeface="+mn-ea"/>
                <a:cs typeface="+mn-cs"/>
              </a:rPr>
              <a:t> </a:t>
            </a:r>
            <a:r>
              <a:rPr kumimoji="0" lang="en-US" sz="1800" b="1" i="0" u="none" strike="noStrike" kern="1200" cap="none" spc="0" normalizeH="0" baseline="0" noProof="0" dirty="0" err="1">
                <a:ln>
                  <a:noFill/>
                </a:ln>
                <a:solidFill>
                  <a:prstClr val="black"/>
                </a:solidFill>
                <a:effectLst/>
                <a:uLnTx/>
                <a:uFillTx/>
                <a:latin typeface="Corbel"/>
                <a:ea typeface="+mn-ea"/>
                <a:cs typeface="+mn-cs"/>
              </a:rPr>
              <a:t>d’ensemble</a:t>
            </a:r>
            <a:r>
              <a:rPr kumimoji="0" lang="en-US" sz="1800" b="1" i="0" u="none" strike="noStrike" kern="1200" cap="none" spc="0" normalizeH="0" baseline="0" noProof="0" dirty="0">
                <a:ln>
                  <a:noFill/>
                </a:ln>
                <a:solidFill>
                  <a:prstClr val="black"/>
                </a:solidFill>
                <a:effectLst/>
                <a:uLnTx/>
                <a:uFillTx/>
                <a:latin typeface="Corbel"/>
                <a:ea typeface="+mn-ea"/>
                <a:cs typeface="+mn-cs"/>
              </a:rPr>
              <a:t> du </a:t>
            </a:r>
            <a:r>
              <a:rPr kumimoji="0" lang="en-US" sz="1800" b="1" i="0" u="none" strike="noStrike" kern="1200" cap="none" spc="0" normalizeH="0" baseline="0" noProof="0" dirty="0" err="1">
                <a:ln>
                  <a:noFill/>
                </a:ln>
                <a:solidFill>
                  <a:prstClr val="black"/>
                </a:solidFill>
                <a:effectLst/>
                <a:uLnTx/>
                <a:uFillTx/>
                <a:latin typeface="Corbel"/>
                <a:ea typeface="+mn-ea"/>
                <a:cs typeface="+mn-cs"/>
              </a:rPr>
              <a:t>modèle</a:t>
            </a:r>
            <a:r>
              <a:rPr kumimoji="0" lang="en-US" sz="1800" b="1" i="0" u="none" strike="noStrike" kern="1200" cap="none" spc="0" normalizeH="0" baseline="0" noProof="0" dirty="0">
                <a:ln>
                  <a:noFill/>
                </a:ln>
                <a:solidFill>
                  <a:prstClr val="black"/>
                </a:solidFill>
                <a:effectLst/>
                <a:uLnTx/>
                <a:uFillTx/>
                <a:latin typeface="Corbel"/>
                <a:ea typeface="+mn-ea"/>
                <a:cs typeface="+mn-cs"/>
              </a:rPr>
              <a:t> R-CNN (</a:t>
            </a:r>
            <a:r>
              <a:rPr kumimoji="0" lang="en-US" sz="1800" b="1" i="0" u="none" strike="noStrike" kern="1200" cap="none" spc="0" normalizeH="0" baseline="0" noProof="0" dirty="0" err="1">
                <a:ln>
                  <a:noFill/>
                </a:ln>
                <a:solidFill>
                  <a:prstClr val="black"/>
                </a:solidFill>
                <a:effectLst/>
                <a:uLnTx/>
                <a:uFillTx/>
                <a:latin typeface="Corbel"/>
                <a:ea typeface="+mn-ea"/>
                <a:cs typeface="+mn-cs"/>
              </a:rPr>
              <a:t>Girshik</a:t>
            </a:r>
            <a:r>
              <a:rPr kumimoji="0" lang="en-US" sz="1800" b="1" i="0" u="none" strike="noStrike" kern="1200" cap="none" spc="0" normalizeH="0" baseline="0" noProof="0" dirty="0">
                <a:ln>
                  <a:noFill/>
                </a:ln>
                <a:solidFill>
                  <a:prstClr val="black"/>
                </a:solidFill>
                <a:effectLst/>
                <a:uLnTx/>
                <a:uFillTx/>
                <a:latin typeface="Corbel"/>
                <a:ea typeface="+mn-ea"/>
                <a:cs typeface="+mn-cs"/>
              </a:rPr>
              <a:t> et al.2014)</a:t>
            </a:r>
          </a:p>
        </p:txBody>
      </p:sp>
    </p:spTree>
    <p:extLst>
      <p:ext uri="{BB962C8B-B14F-4D97-AF65-F5344CB8AC3E}">
        <p14:creationId xmlns:p14="http://schemas.microsoft.com/office/powerpoint/2010/main" val="18122114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8763A-FA61-4413-8D44-36AFDA77B501}"/>
              </a:ext>
            </a:extLst>
          </p:cNvPr>
          <p:cNvSpPr>
            <a:spLocks noGrp="1"/>
          </p:cNvSpPr>
          <p:nvPr>
            <p:ph type="title"/>
          </p:nvPr>
        </p:nvSpPr>
        <p:spPr/>
        <p:txBody>
          <a:bodyPr/>
          <a:lstStyle/>
          <a:p>
            <a:r>
              <a:rPr lang="en-US" dirty="0"/>
              <a:t>I- Region Proposal</a:t>
            </a:r>
          </a:p>
        </p:txBody>
      </p:sp>
      <p:pic>
        <p:nvPicPr>
          <p:cNvPr id="4" name="Content Placeholder 3">
            <a:extLst>
              <a:ext uri="{FF2B5EF4-FFF2-40B4-BE49-F238E27FC236}">
                <a16:creationId xmlns:a16="http://schemas.microsoft.com/office/drawing/2014/main" id="{7F7450E2-3071-493A-A63B-8F943A24E042}"/>
              </a:ext>
            </a:extLst>
          </p:cNvPr>
          <p:cNvPicPr>
            <a:picLocks noGrp="1" noChangeAspect="1"/>
          </p:cNvPicPr>
          <p:nvPr>
            <p:ph idx="1"/>
          </p:nvPr>
        </p:nvPicPr>
        <p:blipFill>
          <a:blip r:embed="rId2"/>
          <a:stretch>
            <a:fillRect/>
          </a:stretch>
        </p:blipFill>
        <p:spPr>
          <a:xfrm>
            <a:off x="5269106" y="2420888"/>
            <a:ext cx="3407344" cy="3168352"/>
          </a:xfrm>
          <a:prstGeom prst="rect">
            <a:avLst/>
          </a:prstGeom>
        </p:spPr>
      </p:pic>
      <p:sp>
        <p:nvSpPr>
          <p:cNvPr id="5" name="TextBox 4">
            <a:extLst>
              <a:ext uri="{FF2B5EF4-FFF2-40B4-BE49-F238E27FC236}">
                <a16:creationId xmlns:a16="http://schemas.microsoft.com/office/drawing/2014/main" id="{77CC031A-F65A-4786-BAA0-A610CF6CA12C}"/>
              </a:ext>
            </a:extLst>
          </p:cNvPr>
          <p:cNvSpPr txBox="1"/>
          <p:nvPr/>
        </p:nvSpPr>
        <p:spPr>
          <a:xfrm>
            <a:off x="284112" y="2420888"/>
            <a:ext cx="4824536" cy="3000821"/>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ü"/>
              <a:tabLst/>
              <a:defRPr/>
            </a:pPr>
            <a:r>
              <a:rPr kumimoji="0" lang="fr-FR" sz="1800" b="0" i="0" u="none" strike="noStrike" kern="1200" cap="none" spc="0" normalizeH="0" baseline="0" noProof="0" dirty="0">
                <a:ln>
                  <a:noFill/>
                </a:ln>
                <a:solidFill>
                  <a:prstClr val="black"/>
                </a:solidFill>
                <a:effectLst/>
                <a:uLnTx/>
                <a:uFillTx/>
                <a:latin typeface="Corbel"/>
                <a:ea typeface="+mn-ea"/>
                <a:cs typeface="+mn-cs"/>
              </a:rPr>
              <a:t>Rapide et efficace</a:t>
            </a: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ü"/>
              <a:tabLst/>
              <a:defRPr/>
            </a:pPr>
            <a:r>
              <a:rPr kumimoji="0" lang="fr-FR" sz="1800" b="0" i="0" u="none" strike="noStrike" kern="1200" cap="none" spc="0" normalizeH="0" baseline="0" noProof="0" dirty="0">
                <a:ln>
                  <a:noFill/>
                </a:ln>
                <a:solidFill>
                  <a:prstClr val="black"/>
                </a:solidFill>
                <a:effectLst/>
                <a:uLnTx/>
                <a:uFillTx/>
                <a:latin typeface="Corbel"/>
                <a:ea typeface="+mn-ea"/>
                <a:cs typeface="+mn-cs"/>
              </a:rPr>
              <a:t>Paramétrable</a:t>
            </a:r>
          </a:p>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ü"/>
              <a:tabLst/>
              <a:defRPr/>
            </a:pPr>
            <a:r>
              <a:rPr kumimoji="0" lang="fr-FR" sz="1800" b="0" i="0" u="none" strike="noStrike" kern="1200" cap="none" spc="0" normalizeH="0" baseline="0" noProof="0" dirty="0">
                <a:ln>
                  <a:noFill/>
                </a:ln>
                <a:solidFill>
                  <a:prstClr val="black"/>
                </a:solidFill>
                <a:effectLst/>
                <a:uLnTx/>
                <a:uFillTx/>
                <a:latin typeface="Corbel"/>
                <a:ea typeface="+mn-ea"/>
                <a:cs typeface="+mn-cs"/>
              </a:rPr>
              <a:t>Adapté à la détection d’objet:</a:t>
            </a:r>
          </a:p>
          <a:p>
            <a:pPr marL="1257300" marR="0" lvl="2" indent="-342900" algn="l" defTabSz="914400" rtl="0" eaLnBrk="1" fontAlgn="auto" latinLnBrk="0" hangingPunct="1">
              <a:lnSpc>
                <a:spcPct val="150000"/>
              </a:lnSpc>
              <a:spcBef>
                <a:spcPts val="0"/>
              </a:spcBef>
              <a:spcAft>
                <a:spcPts val="0"/>
              </a:spcAft>
              <a:buClrTx/>
              <a:buSzTx/>
              <a:buFont typeface="+mj-lt"/>
              <a:buAutoNum type="alphaUcPeriod"/>
              <a:tabLst/>
              <a:defRPr/>
            </a:pPr>
            <a:r>
              <a:rPr kumimoji="0" lang="fr-FR" sz="1800" b="0" i="0" u="none" strike="noStrike" kern="1200" cap="none" spc="0" normalizeH="0" baseline="0" noProof="0" dirty="0">
                <a:ln>
                  <a:noFill/>
                </a:ln>
                <a:solidFill>
                  <a:prstClr val="black"/>
                </a:solidFill>
                <a:effectLst/>
                <a:uLnTx/>
                <a:uFillTx/>
                <a:latin typeface="Corbel"/>
                <a:ea typeface="+mn-ea"/>
                <a:cs typeface="+mn-cs"/>
              </a:rPr>
              <a:t>Similarité de taille</a:t>
            </a:r>
          </a:p>
          <a:p>
            <a:pPr marL="1257300" marR="0" lvl="2" indent="-342900" algn="l" defTabSz="914400" rtl="0" eaLnBrk="1" fontAlgn="auto" latinLnBrk="0" hangingPunct="1">
              <a:lnSpc>
                <a:spcPct val="150000"/>
              </a:lnSpc>
              <a:spcBef>
                <a:spcPts val="0"/>
              </a:spcBef>
              <a:spcAft>
                <a:spcPts val="0"/>
              </a:spcAft>
              <a:buClrTx/>
              <a:buSzTx/>
              <a:buFont typeface="+mj-lt"/>
              <a:buAutoNum type="alphaUcPeriod"/>
              <a:tabLst/>
              <a:defRPr/>
            </a:pPr>
            <a:r>
              <a:rPr kumimoji="0" lang="fr-FR" sz="1800" b="0" i="0" u="none" strike="noStrike" kern="1200" cap="none" spc="0" normalizeH="0" baseline="0" noProof="0" dirty="0">
                <a:ln>
                  <a:noFill/>
                </a:ln>
                <a:solidFill>
                  <a:prstClr val="black"/>
                </a:solidFill>
                <a:effectLst/>
                <a:uLnTx/>
                <a:uFillTx/>
                <a:latin typeface="Corbel"/>
                <a:ea typeface="+mn-ea"/>
                <a:cs typeface="+mn-cs"/>
              </a:rPr>
              <a:t>Similarité de couleur</a:t>
            </a:r>
          </a:p>
          <a:p>
            <a:pPr marL="1257300" marR="0" lvl="2" indent="-342900" algn="l" defTabSz="914400" rtl="0" eaLnBrk="1" fontAlgn="auto" latinLnBrk="0" hangingPunct="1">
              <a:lnSpc>
                <a:spcPct val="150000"/>
              </a:lnSpc>
              <a:spcBef>
                <a:spcPts val="0"/>
              </a:spcBef>
              <a:spcAft>
                <a:spcPts val="0"/>
              </a:spcAft>
              <a:buClrTx/>
              <a:buSzTx/>
              <a:buFont typeface="+mj-lt"/>
              <a:buAutoNum type="alphaUcPeriod"/>
              <a:tabLst/>
              <a:defRPr/>
            </a:pPr>
            <a:r>
              <a:rPr kumimoji="0" lang="fr-FR" sz="1800" b="0" i="0" u="none" strike="noStrike" kern="1200" cap="none" spc="0" normalizeH="0" baseline="0" noProof="0" dirty="0">
                <a:ln>
                  <a:noFill/>
                </a:ln>
                <a:solidFill>
                  <a:prstClr val="black"/>
                </a:solidFill>
                <a:effectLst/>
                <a:uLnTx/>
                <a:uFillTx/>
                <a:latin typeface="Corbel"/>
                <a:ea typeface="+mn-ea"/>
                <a:cs typeface="+mn-cs"/>
              </a:rPr>
              <a:t>Similarité de texture</a:t>
            </a:r>
          </a:p>
          <a:p>
            <a:pPr marL="1257300" marR="0" lvl="2" indent="-342900" algn="l" defTabSz="914400" rtl="0" eaLnBrk="1" fontAlgn="auto" latinLnBrk="0" hangingPunct="1">
              <a:lnSpc>
                <a:spcPct val="150000"/>
              </a:lnSpc>
              <a:spcBef>
                <a:spcPts val="0"/>
              </a:spcBef>
              <a:spcAft>
                <a:spcPts val="0"/>
              </a:spcAft>
              <a:buClrTx/>
              <a:buSzTx/>
              <a:buFont typeface="+mj-lt"/>
              <a:buAutoNum type="alphaUcPeriod"/>
              <a:tabLst/>
              <a:defRPr/>
            </a:pPr>
            <a:r>
              <a:rPr kumimoji="0" lang="fr-FR" sz="1800" b="0" i="0" u="none" strike="noStrike" kern="1200" cap="none" spc="0" normalizeH="0" baseline="0" noProof="0" dirty="0">
                <a:ln>
                  <a:noFill/>
                </a:ln>
                <a:solidFill>
                  <a:prstClr val="black"/>
                </a:solidFill>
                <a:effectLst/>
                <a:uLnTx/>
                <a:uFillTx/>
                <a:latin typeface="Corbel"/>
                <a:ea typeface="+mn-ea"/>
                <a:cs typeface="+mn-cs"/>
              </a:rPr>
              <a:t>Similarité de forme</a:t>
            </a:r>
          </a:p>
        </p:txBody>
      </p:sp>
      <p:sp>
        <p:nvSpPr>
          <p:cNvPr id="6" name="TextBox 5">
            <a:extLst>
              <a:ext uri="{FF2B5EF4-FFF2-40B4-BE49-F238E27FC236}">
                <a16:creationId xmlns:a16="http://schemas.microsoft.com/office/drawing/2014/main" id="{83A02803-EB4B-478E-A1E4-936C9FF07960}"/>
              </a:ext>
            </a:extLst>
          </p:cNvPr>
          <p:cNvSpPr txBox="1"/>
          <p:nvPr/>
        </p:nvSpPr>
        <p:spPr>
          <a:xfrm>
            <a:off x="251520" y="1700808"/>
            <a:ext cx="835292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a:ln>
                  <a:noFill/>
                </a:ln>
                <a:solidFill>
                  <a:prstClr val="black"/>
                </a:solidFill>
                <a:effectLst/>
                <a:uLnTx/>
                <a:uFillTx/>
                <a:latin typeface="Corbel"/>
                <a:ea typeface="+mn-ea"/>
                <a:cs typeface="+mn-cs"/>
              </a:rPr>
              <a:t>Pourquoi</a:t>
            </a:r>
            <a:r>
              <a:rPr kumimoji="0" lang="en-US" sz="1800" b="1" i="0" u="none" strike="noStrike" kern="1200" cap="none" spc="0" normalizeH="0" baseline="0" noProof="0" dirty="0">
                <a:ln>
                  <a:noFill/>
                </a:ln>
                <a:solidFill>
                  <a:prstClr val="black"/>
                </a:solidFill>
                <a:effectLst/>
                <a:uLnTx/>
                <a:uFillTx/>
                <a:latin typeface="Corbel"/>
                <a:ea typeface="+mn-ea"/>
                <a:cs typeface="+mn-cs"/>
              </a:rPr>
              <a:t> le “Selective Search” ?</a:t>
            </a:r>
          </a:p>
        </p:txBody>
      </p:sp>
    </p:spTree>
    <p:extLst>
      <p:ext uri="{BB962C8B-B14F-4D97-AF65-F5344CB8AC3E}">
        <p14:creationId xmlns:p14="http://schemas.microsoft.com/office/powerpoint/2010/main" val="14660105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3F0F6-4283-404D-AD95-86BF8ECD74E7}"/>
              </a:ext>
            </a:extLst>
          </p:cNvPr>
          <p:cNvSpPr>
            <a:spLocks noGrp="1"/>
          </p:cNvSpPr>
          <p:nvPr>
            <p:ph type="title"/>
          </p:nvPr>
        </p:nvSpPr>
        <p:spPr/>
        <p:txBody>
          <a:bodyPr/>
          <a:lstStyle/>
          <a:p>
            <a:r>
              <a:rPr lang="en-US" dirty="0"/>
              <a:t>I- Region Proposal</a:t>
            </a:r>
          </a:p>
        </p:txBody>
      </p:sp>
      <p:sp>
        <p:nvSpPr>
          <p:cNvPr id="3" name="Content Placeholder 2">
            <a:extLst>
              <a:ext uri="{FF2B5EF4-FFF2-40B4-BE49-F238E27FC236}">
                <a16:creationId xmlns:a16="http://schemas.microsoft.com/office/drawing/2014/main" id="{68856354-5DEF-4BAF-B299-5CC6B5DEE864}"/>
              </a:ext>
            </a:extLst>
          </p:cNvPr>
          <p:cNvSpPr>
            <a:spLocks noGrp="1"/>
          </p:cNvSpPr>
          <p:nvPr>
            <p:ph idx="1"/>
          </p:nvPr>
        </p:nvSpPr>
        <p:spPr/>
        <p:txBody>
          <a:bodyPr/>
          <a:lstStyle/>
          <a:p>
            <a:r>
              <a:rPr lang="fr-FR" dirty="0"/>
              <a:t>Paramétrage de « </a:t>
            </a:r>
            <a:r>
              <a:rPr lang="fr-FR" dirty="0" err="1"/>
              <a:t>Selective</a:t>
            </a:r>
            <a:r>
              <a:rPr lang="fr-FR" dirty="0"/>
              <a:t> </a:t>
            </a:r>
            <a:r>
              <a:rPr lang="fr-FR" dirty="0" err="1"/>
              <a:t>Search</a:t>
            </a:r>
            <a:r>
              <a:rPr lang="fr-FR" dirty="0"/>
              <a:t> »</a:t>
            </a:r>
          </a:p>
          <a:p>
            <a:pPr lvl="3"/>
            <a:r>
              <a:rPr lang="fr-FR" dirty="0"/>
              <a:t>200 régions par images</a:t>
            </a:r>
          </a:p>
          <a:p>
            <a:pPr lvl="3"/>
            <a:r>
              <a:rPr lang="fr-FR" dirty="0"/>
              <a:t>Taille minimale 15x15 pixels</a:t>
            </a:r>
          </a:p>
          <a:p>
            <a:pPr lvl="3"/>
            <a:r>
              <a:rPr lang="fr-FR" dirty="0"/>
              <a:t>Redémissionnées en 224x244</a:t>
            </a:r>
          </a:p>
          <a:p>
            <a:pPr lvl="3"/>
            <a:endParaRPr lang="fr-FR" dirty="0"/>
          </a:p>
          <a:p>
            <a:pPr lvl="3"/>
            <a:endParaRPr lang="fr-FR" dirty="0"/>
          </a:p>
        </p:txBody>
      </p:sp>
      <p:pic>
        <p:nvPicPr>
          <p:cNvPr id="4" name="Picture 3">
            <a:extLst>
              <a:ext uri="{FF2B5EF4-FFF2-40B4-BE49-F238E27FC236}">
                <a16:creationId xmlns:a16="http://schemas.microsoft.com/office/drawing/2014/main" id="{01345928-2602-499D-8224-5A75291CAD4C}"/>
              </a:ext>
            </a:extLst>
          </p:cNvPr>
          <p:cNvPicPr/>
          <p:nvPr/>
        </p:nvPicPr>
        <p:blipFill>
          <a:blip r:embed="rId3"/>
          <a:stretch>
            <a:fillRect/>
          </a:stretch>
        </p:blipFill>
        <p:spPr>
          <a:xfrm>
            <a:off x="611560" y="3861048"/>
            <a:ext cx="7704856" cy="1902434"/>
          </a:xfrm>
          <a:prstGeom prst="rect">
            <a:avLst/>
          </a:prstGeom>
        </p:spPr>
      </p:pic>
    </p:spTree>
    <p:extLst>
      <p:ext uri="{BB962C8B-B14F-4D97-AF65-F5344CB8AC3E}">
        <p14:creationId xmlns:p14="http://schemas.microsoft.com/office/powerpoint/2010/main" val="1895486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ABB7-AB57-46B2-96AF-E0F2EAC6374D}"/>
              </a:ext>
            </a:extLst>
          </p:cNvPr>
          <p:cNvSpPr>
            <a:spLocks noGrp="1"/>
          </p:cNvSpPr>
          <p:nvPr>
            <p:ph type="title"/>
          </p:nvPr>
        </p:nvSpPr>
        <p:spPr/>
        <p:txBody>
          <a:bodyPr/>
          <a:lstStyle/>
          <a:p>
            <a:r>
              <a:rPr lang="en-US" dirty="0"/>
              <a:t>I- Region Proposal</a:t>
            </a:r>
          </a:p>
        </p:txBody>
      </p:sp>
      <p:sp>
        <p:nvSpPr>
          <p:cNvPr id="3" name="Content Placeholder 2">
            <a:extLst>
              <a:ext uri="{FF2B5EF4-FFF2-40B4-BE49-F238E27FC236}">
                <a16:creationId xmlns:a16="http://schemas.microsoft.com/office/drawing/2014/main" id="{8A7E8039-345E-4A62-AC64-0A330F3E0081}"/>
              </a:ext>
            </a:extLst>
          </p:cNvPr>
          <p:cNvSpPr>
            <a:spLocks noGrp="1"/>
          </p:cNvSpPr>
          <p:nvPr>
            <p:ph idx="1"/>
          </p:nvPr>
        </p:nvSpPr>
        <p:spPr/>
        <p:txBody>
          <a:bodyPr/>
          <a:lstStyle/>
          <a:p>
            <a:r>
              <a:rPr lang="fr-FR" dirty="0"/>
              <a:t>Labélisation et région d’intérêt</a:t>
            </a:r>
          </a:p>
        </p:txBody>
      </p:sp>
      <p:pic>
        <p:nvPicPr>
          <p:cNvPr id="1028" name="Picture 4" descr="Related image">
            <a:extLst>
              <a:ext uri="{FF2B5EF4-FFF2-40B4-BE49-F238E27FC236}">
                <a16:creationId xmlns:a16="http://schemas.microsoft.com/office/drawing/2014/main" id="{F1EFD023-22AC-40D4-87C3-2016DCF69126}"/>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6246" t="11703" r="5563" b="10280"/>
          <a:stretch/>
        </p:blipFill>
        <p:spPr bwMode="auto">
          <a:xfrm>
            <a:off x="4603047" y="2924944"/>
            <a:ext cx="4145847" cy="309634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lated image">
            <a:extLst>
              <a:ext uri="{FF2B5EF4-FFF2-40B4-BE49-F238E27FC236}">
                <a16:creationId xmlns:a16="http://schemas.microsoft.com/office/drawing/2014/main" id="{F215B533-2635-4E27-9747-0A89EC0E5D9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322" t="12012" r="5879" b="10316"/>
          <a:stretch/>
        </p:blipFill>
        <p:spPr bwMode="auto">
          <a:xfrm>
            <a:off x="251519" y="2924944"/>
            <a:ext cx="4145847" cy="3096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6252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Sommaire</a:t>
            </a:r>
          </a:p>
        </p:txBody>
      </p:sp>
      <p:sp>
        <p:nvSpPr>
          <p:cNvPr id="3" name="Espace réservé du contenu 2"/>
          <p:cNvSpPr>
            <a:spLocks noGrp="1"/>
          </p:cNvSpPr>
          <p:nvPr>
            <p:ph idx="1"/>
          </p:nvPr>
        </p:nvSpPr>
        <p:spPr/>
        <p:txBody>
          <a:bodyPr>
            <a:normAutofit fontScale="92500" lnSpcReduction="10000"/>
          </a:bodyPr>
          <a:lstStyle/>
          <a:p>
            <a:pPr>
              <a:lnSpc>
                <a:spcPct val="150000"/>
              </a:lnSpc>
              <a:buFont typeface="Wingdings" pitchFamily="2" charset="2"/>
              <a:buChar char="§"/>
            </a:pPr>
            <a:r>
              <a:rPr lang="fr-FR" dirty="0"/>
              <a:t>Introduction</a:t>
            </a:r>
          </a:p>
          <a:p>
            <a:pPr>
              <a:lnSpc>
                <a:spcPct val="150000"/>
              </a:lnSpc>
              <a:buFont typeface="Wingdings" pitchFamily="2" charset="2"/>
              <a:buChar char="§"/>
            </a:pPr>
            <a:r>
              <a:rPr lang="fr-FR" dirty="0"/>
              <a:t>Contexte </a:t>
            </a:r>
          </a:p>
          <a:p>
            <a:pPr>
              <a:lnSpc>
                <a:spcPct val="150000"/>
              </a:lnSpc>
              <a:buFont typeface="Wingdings" pitchFamily="2" charset="2"/>
              <a:buChar char="§"/>
            </a:pPr>
            <a:r>
              <a:rPr lang="fr-FR" dirty="0"/>
              <a:t>Problématique</a:t>
            </a:r>
          </a:p>
          <a:p>
            <a:pPr>
              <a:lnSpc>
                <a:spcPct val="150000"/>
              </a:lnSpc>
              <a:buFont typeface="Wingdings" pitchFamily="2" charset="2"/>
              <a:buChar char="§"/>
            </a:pPr>
            <a:r>
              <a:rPr lang="fr-FR" dirty="0"/>
              <a:t>R-CNN </a:t>
            </a:r>
          </a:p>
          <a:p>
            <a:pPr>
              <a:lnSpc>
                <a:spcPct val="150000"/>
              </a:lnSpc>
              <a:buFont typeface="Wingdings" pitchFamily="2" charset="2"/>
              <a:buChar char="§"/>
            </a:pPr>
            <a:r>
              <a:rPr lang="fr-FR" dirty="0"/>
              <a:t>Implémentation du model</a:t>
            </a:r>
          </a:p>
          <a:p>
            <a:pPr>
              <a:lnSpc>
                <a:spcPct val="150000"/>
              </a:lnSpc>
              <a:buFont typeface="Wingdings" pitchFamily="2" charset="2"/>
              <a:buChar char="§"/>
            </a:pPr>
            <a:r>
              <a:rPr lang="fr-FR" dirty="0"/>
              <a:t>Conclusion</a:t>
            </a:r>
          </a:p>
          <a:p>
            <a:pPr>
              <a:buNone/>
            </a:pPr>
            <a:r>
              <a:rPr lang="fr-FR" dirty="0"/>
              <a:t>  </a:t>
            </a:r>
          </a:p>
          <a:p>
            <a:endParaRPr lang="fr-FR" dirty="0"/>
          </a:p>
          <a:p>
            <a:pPr>
              <a:buNone/>
            </a:pPr>
            <a:endParaRPr lang="fr-F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ABB7-AB57-46B2-96AF-E0F2EAC6374D}"/>
              </a:ext>
            </a:extLst>
          </p:cNvPr>
          <p:cNvSpPr>
            <a:spLocks noGrp="1"/>
          </p:cNvSpPr>
          <p:nvPr>
            <p:ph type="title"/>
          </p:nvPr>
        </p:nvSpPr>
        <p:spPr/>
        <p:txBody>
          <a:bodyPr/>
          <a:lstStyle/>
          <a:p>
            <a:r>
              <a:rPr lang="en-US" dirty="0"/>
              <a:t>I- Region Proposal</a:t>
            </a:r>
          </a:p>
        </p:txBody>
      </p:sp>
      <p:sp>
        <p:nvSpPr>
          <p:cNvPr id="3" name="Content Placeholder 2">
            <a:extLst>
              <a:ext uri="{FF2B5EF4-FFF2-40B4-BE49-F238E27FC236}">
                <a16:creationId xmlns:a16="http://schemas.microsoft.com/office/drawing/2014/main" id="{8A7E8039-345E-4A62-AC64-0A330F3E0081}"/>
              </a:ext>
            </a:extLst>
          </p:cNvPr>
          <p:cNvSpPr>
            <a:spLocks noGrp="1"/>
          </p:cNvSpPr>
          <p:nvPr>
            <p:ph idx="1"/>
          </p:nvPr>
        </p:nvSpPr>
        <p:spPr/>
        <p:txBody>
          <a:bodyPr/>
          <a:lstStyle/>
          <a:p>
            <a:r>
              <a:rPr lang="fr-FR" dirty="0"/>
              <a:t>Labélisation: « Intersection over Union »</a:t>
            </a:r>
          </a:p>
        </p:txBody>
      </p:sp>
      <p:pic>
        <p:nvPicPr>
          <p:cNvPr id="9" name="Picture 8">
            <a:extLst>
              <a:ext uri="{FF2B5EF4-FFF2-40B4-BE49-F238E27FC236}">
                <a16:creationId xmlns:a16="http://schemas.microsoft.com/office/drawing/2014/main" id="{47911C7E-5DD1-4549-A864-3E5405F9C894}"/>
              </a:ext>
            </a:extLst>
          </p:cNvPr>
          <p:cNvPicPr/>
          <p:nvPr/>
        </p:nvPicPr>
        <p:blipFill>
          <a:blip r:embed="rId3" cstate="print"/>
          <a:stretch>
            <a:fillRect/>
          </a:stretch>
        </p:blipFill>
        <p:spPr>
          <a:xfrm>
            <a:off x="499882" y="2780928"/>
            <a:ext cx="3762884" cy="2808312"/>
          </a:xfrm>
          <a:prstGeom prst="rect">
            <a:avLst/>
          </a:prstGeom>
        </p:spPr>
      </p:pic>
      <p:pic>
        <p:nvPicPr>
          <p:cNvPr id="10" name="Picture 9">
            <a:extLst>
              <a:ext uri="{FF2B5EF4-FFF2-40B4-BE49-F238E27FC236}">
                <a16:creationId xmlns:a16="http://schemas.microsoft.com/office/drawing/2014/main" id="{BB447F34-971A-40C3-A4FA-0B39BA3A5E6E}"/>
              </a:ext>
            </a:extLst>
          </p:cNvPr>
          <p:cNvPicPr/>
          <p:nvPr/>
        </p:nvPicPr>
        <p:blipFill>
          <a:blip r:embed="rId4" cstate="print"/>
          <a:stretch>
            <a:fillRect/>
          </a:stretch>
        </p:blipFill>
        <p:spPr>
          <a:xfrm>
            <a:off x="4881236" y="2780928"/>
            <a:ext cx="3711148" cy="2808312"/>
          </a:xfrm>
          <a:prstGeom prst="rect">
            <a:avLst/>
          </a:prstGeom>
        </p:spPr>
      </p:pic>
      <p:sp>
        <p:nvSpPr>
          <p:cNvPr id="7" name="TextBox 6">
            <a:extLst>
              <a:ext uri="{FF2B5EF4-FFF2-40B4-BE49-F238E27FC236}">
                <a16:creationId xmlns:a16="http://schemas.microsoft.com/office/drawing/2014/main" id="{B39CC5BB-88B7-4649-9911-F80942661E15}"/>
              </a:ext>
            </a:extLst>
          </p:cNvPr>
          <p:cNvSpPr txBox="1"/>
          <p:nvPr/>
        </p:nvSpPr>
        <p:spPr>
          <a:xfrm>
            <a:off x="395536" y="5805264"/>
            <a:ext cx="396044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err="1">
                <a:ln>
                  <a:noFill/>
                </a:ln>
                <a:solidFill>
                  <a:prstClr val="black"/>
                </a:solidFill>
                <a:effectLst/>
                <a:uLnTx/>
                <a:uFillTx/>
                <a:latin typeface="Corbel"/>
                <a:ea typeface="+mn-ea"/>
                <a:cs typeface="+mn-cs"/>
              </a:rPr>
              <a:t>IoU</a:t>
            </a:r>
            <a:r>
              <a:rPr kumimoji="0" lang="fr-FR" sz="1800" b="0" i="0" u="none" strike="noStrike" kern="1200" cap="none" spc="0" normalizeH="0" baseline="0" noProof="0" dirty="0">
                <a:ln>
                  <a:noFill/>
                </a:ln>
                <a:solidFill>
                  <a:prstClr val="black"/>
                </a:solidFill>
                <a:effectLst/>
                <a:uLnTx/>
                <a:uFillTx/>
                <a:latin typeface="Corbel"/>
                <a:ea typeface="+mn-ea"/>
                <a:cs typeface="+mn-cs"/>
              </a:rPr>
              <a:t>&gt;0.5 fenêtre positive région d’intérêt</a:t>
            </a:r>
            <a:endParaRPr kumimoji="0" lang="en-US" sz="1800" b="0" i="0" u="none" strike="noStrike" kern="1200" cap="none" spc="0" normalizeH="0" baseline="0" noProof="0" dirty="0">
              <a:ln>
                <a:noFill/>
              </a:ln>
              <a:solidFill>
                <a:prstClr val="black"/>
              </a:solidFill>
              <a:effectLst/>
              <a:uLnTx/>
              <a:uFillTx/>
              <a:latin typeface="Corbel"/>
              <a:ea typeface="+mn-ea"/>
              <a:cs typeface="+mn-cs"/>
            </a:endParaRPr>
          </a:p>
        </p:txBody>
      </p:sp>
      <p:sp>
        <p:nvSpPr>
          <p:cNvPr id="12" name="TextBox 11">
            <a:extLst>
              <a:ext uri="{FF2B5EF4-FFF2-40B4-BE49-F238E27FC236}">
                <a16:creationId xmlns:a16="http://schemas.microsoft.com/office/drawing/2014/main" id="{01280CA9-191B-44B6-A6BC-2FFAF0214330}"/>
              </a:ext>
            </a:extLst>
          </p:cNvPr>
          <p:cNvSpPr txBox="1"/>
          <p:nvPr/>
        </p:nvSpPr>
        <p:spPr>
          <a:xfrm>
            <a:off x="4752702" y="5805264"/>
            <a:ext cx="396044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err="1">
                <a:ln>
                  <a:noFill/>
                </a:ln>
                <a:solidFill>
                  <a:prstClr val="black"/>
                </a:solidFill>
                <a:effectLst/>
                <a:uLnTx/>
                <a:uFillTx/>
                <a:latin typeface="Corbel"/>
                <a:ea typeface="+mn-ea"/>
                <a:cs typeface="+mn-cs"/>
              </a:rPr>
              <a:t>IoU</a:t>
            </a:r>
            <a:r>
              <a:rPr kumimoji="0" lang="fr-FR" sz="1800" b="0" i="0" u="none" strike="noStrike" kern="1200" cap="none" spc="0" normalizeH="0" baseline="0" noProof="0" dirty="0">
                <a:ln>
                  <a:noFill/>
                </a:ln>
                <a:solidFill>
                  <a:prstClr val="black"/>
                </a:solidFill>
                <a:effectLst/>
                <a:uLnTx/>
                <a:uFillTx/>
                <a:latin typeface="Corbel"/>
                <a:ea typeface="+mn-ea"/>
                <a:cs typeface="+mn-cs"/>
              </a:rPr>
              <a:t> &lt; 0.5 fenêtre négative arrière-plan</a:t>
            </a:r>
            <a:endParaRPr kumimoji="0" lang="en-US" sz="1800" b="0" i="0" u="none" strike="noStrike" kern="1200" cap="none" spc="0" normalizeH="0" baseline="0" noProof="0" dirty="0">
              <a:ln>
                <a:noFill/>
              </a:ln>
              <a:solidFill>
                <a:prstClr val="black"/>
              </a:solidFill>
              <a:effectLst/>
              <a:uLnTx/>
              <a:uFillTx/>
              <a:latin typeface="Corbel"/>
              <a:ea typeface="+mn-ea"/>
              <a:cs typeface="+mn-cs"/>
            </a:endParaRPr>
          </a:p>
        </p:txBody>
      </p:sp>
    </p:spTree>
    <p:extLst>
      <p:ext uri="{BB962C8B-B14F-4D97-AF65-F5344CB8AC3E}">
        <p14:creationId xmlns:p14="http://schemas.microsoft.com/office/powerpoint/2010/main" val="11411793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ABB7-AB57-46B2-96AF-E0F2EAC6374D}"/>
              </a:ext>
            </a:extLst>
          </p:cNvPr>
          <p:cNvSpPr>
            <a:spLocks noGrp="1"/>
          </p:cNvSpPr>
          <p:nvPr>
            <p:ph type="title"/>
          </p:nvPr>
        </p:nvSpPr>
        <p:spPr/>
        <p:txBody>
          <a:bodyPr/>
          <a:lstStyle/>
          <a:p>
            <a:r>
              <a:rPr lang="en-US" dirty="0"/>
              <a:t>II- Deep Features</a:t>
            </a:r>
          </a:p>
        </p:txBody>
      </p:sp>
      <p:sp>
        <p:nvSpPr>
          <p:cNvPr id="3" name="Content Placeholder 2">
            <a:extLst>
              <a:ext uri="{FF2B5EF4-FFF2-40B4-BE49-F238E27FC236}">
                <a16:creationId xmlns:a16="http://schemas.microsoft.com/office/drawing/2014/main" id="{8A7E8039-345E-4A62-AC64-0A330F3E0081}"/>
              </a:ext>
            </a:extLst>
          </p:cNvPr>
          <p:cNvSpPr>
            <a:spLocks noGrp="1"/>
          </p:cNvSpPr>
          <p:nvPr>
            <p:ph idx="1"/>
          </p:nvPr>
        </p:nvSpPr>
        <p:spPr/>
        <p:txBody>
          <a:bodyPr/>
          <a:lstStyle/>
          <a:p>
            <a:r>
              <a:rPr lang="fr-FR" b="1" dirty="0"/>
              <a:t>ResNet50: </a:t>
            </a:r>
            <a:r>
              <a:rPr lang="en-US" dirty="0"/>
              <a:t>Deep Residual Learning for Image Recognition</a:t>
            </a:r>
            <a:endParaRPr lang="fr-FR" dirty="0"/>
          </a:p>
          <a:p>
            <a:endParaRPr lang="fr-FR" dirty="0"/>
          </a:p>
          <a:p>
            <a:endParaRPr lang="fr-FR" dirty="0"/>
          </a:p>
        </p:txBody>
      </p:sp>
      <p:graphicFrame>
        <p:nvGraphicFramePr>
          <p:cNvPr id="4" name="Table 3">
            <a:extLst>
              <a:ext uri="{FF2B5EF4-FFF2-40B4-BE49-F238E27FC236}">
                <a16:creationId xmlns:a16="http://schemas.microsoft.com/office/drawing/2014/main" id="{A71C6150-4044-4F78-9EFE-B745F93B52D6}"/>
              </a:ext>
            </a:extLst>
          </p:cNvPr>
          <p:cNvGraphicFramePr>
            <a:graphicFrameLocks noGrp="1"/>
          </p:cNvGraphicFramePr>
          <p:nvPr>
            <p:extLst/>
          </p:nvPr>
        </p:nvGraphicFramePr>
        <p:xfrm>
          <a:off x="1259632" y="3140968"/>
          <a:ext cx="6480720" cy="2995579"/>
        </p:xfrm>
        <a:graphic>
          <a:graphicData uri="http://schemas.openxmlformats.org/drawingml/2006/table">
            <a:tbl>
              <a:tblPr firstRow="1" bandRow="1">
                <a:tableStyleId>{073A0DAA-6AF3-43AB-8588-CEC1D06C72B9}</a:tableStyleId>
              </a:tblPr>
              <a:tblGrid>
                <a:gridCol w="3240360">
                  <a:extLst>
                    <a:ext uri="{9D8B030D-6E8A-4147-A177-3AD203B41FA5}">
                      <a16:colId xmlns:a16="http://schemas.microsoft.com/office/drawing/2014/main" val="1322157233"/>
                    </a:ext>
                  </a:extLst>
                </a:gridCol>
                <a:gridCol w="3240360">
                  <a:extLst>
                    <a:ext uri="{9D8B030D-6E8A-4147-A177-3AD203B41FA5}">
                      <a16:colId xmlns:a16="http://schemas.microsoft.com/office/drawing/2014/main" val="2011589913"/>
                    </a:ext>
                  </a:extLst>
                </a:gridCol>
              </a:tblGrid>
              <a:tr h="435259">
                <a:tc>
                  <a:txBody>
                    <a:bodyPr/>
                    <a:lstStyle/>
                    <a:p>
                      <a:pPr algn="ctr"/>
                      <a:r>
                        <a:rPr lang="en-US" dirty="0"/>
                        <a:t>ResNet50</a:t>
                      </a:r>
                    </a:p>
                  </a:txBody>
                  <a:tcPr/>
                </a:tc>
                <a:tc>
                  <a:txBody>
                    <a:bodyPr/>
                    <a:lstStyle/>
                    <a:p>
                      <a:pPr algn="ctr"/>
                      <a:r>
                        <a:rPr lang="en-US" dirty="0" err="1"/>
                        <a:t>AlexNet</a:t>
                      </a:r>
                      <a:endParaRPr lang="en-US" dirty="0"/>
                    </a:p>
                  </a:txBody>
                  <a:tcPr/>
                </a:tc>
                <a:extLst>
                  <a:ext uri="{0D108BD9-81ED-4DB2-BD59-A6C34878D82A}">
                    <a16:rowId xmlns:a16="http://schemas.microsoft.com/office/drawing/2014/main" val="3301268444"/>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t>1</a:t>
                      </a:r>
                      <a:r>
                        <a:rPr lang="fr-FR" baseline="30000" dirty="0"/>
                        <a:t>er</a:t>
                      </a:r>
                      <a:r>
                        <a:rPr lang="fr-FR" dirty="0"/>
                        <a:t> Place dans ILSVRC 2015</a:t>
                      </a:r>
                    </a:p>
                    <a:p>
                      <a:pPr algn="ct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t>1</a:t>
                      </a:r>
                      <a:r>
                        <a:rPr lang="fr-FR" baseline="30000" dirty="0"/>
                        <a:t>er</a:t>
                      </a:r>
                      <a:r>
                        <a:rPr lang="fr-FR" dirty="0"/>
                        <a:t> Place dans ILSVRC 2012</a:t>
                      </a:r>
                    </a:p>
                  </a:txBody>
                  <a:tcPr/>
                </a:tc>
                <a:extLst>
                  <a:ext uri="{0D108BD9-81ED-4DB2-BD59-A6C34878D82A}">
                    <a16:rowId xmlns:a16="http://schemas.microsoft.com/office/drawing/2014/main" val="319324307"/>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t>Top-5 erreur 3,57% </a:t>
                      </a:r>
                    </a:p>
                    <a:p>
                      <a:pPr algn="ct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t>Top-5 erreur 15,3% </a:t>
                      </a:r>
                    </a:p>
                    <a:p>
                      <a:pPr algn="ctr"/>
                      <a:endParaRPr lang="en-US" dirty="0"/>
                    </a:p>
                  </a:txBody>
                  <a:tcPr/>
                </a:tc>
                <a:extLst>
                  <a:ext uri="{0D108BD9-81ED-4DB2-BD59-A6C34878D82A}">
                    <a16:rowId xmlns:a16="http://schemas.microsoft.com/office/drawing/2014/main" val="881129701"/>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t>23 millions de paramètres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t>61 millions de paramètres</a:t>
                      </a:r>
                    </a:p>
                  </a:txBody>
                  <a:tcPr/>
                </a:tc>
                <a:extLst>
                  <a:ext uri="{0D108BD9-81ED-4DB2-BD59-A6C34878D82A}">
                    <a16:rowId xmlns:a16="http://schemas.microsoft.com/office/drawing/2014/main" val="4128197328"/>
                  </a:ext>
                </a:extLst>
              </a:tr>
              <a:tr h="640080">
                <a:tc>
                  <a:txBody>
                    <a:bodyPr/>
                    <a:lstStyle/>
                    <a:p>
                      <a:pPr algn="ctr"/>
                      <a:r>
                        <a:rPr lang="fr-FR" dirty="0"/>
                        <a:t>Descripteurs de taille 2048</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t>Descripteurs de taille 4096</a:t>
                      </a:r>
                      <a:endParaRPr lang="en-US" dirty="0"/>
                    </a:p>
                  </a:txBody>
                  <a:tcPr/>
                </a:tc>
                <a:extLst>
                  <a:ext uri="{0D108BD9-81ED-4DB2-BD59-A6C34878D82A}">
                    <a16:rowId xmlns:a16="http://schemas.microsoft.com/office/drawing/2014/main" val="382361982"/>
                  </a:ext>
                </a:extLst>
              </a:tr>
            </a:tbl>
          </a:graphicData>
        </a:graphic>
      </p:graphicFrame>
    </p:spTree>
    <p:extLst>
      <p:ext uri="{BB962C8B-B14F-4D97-AF65-F5344CB8AC3E}">
        <p14:creationId xmlns:p14="http://schemas.microsoft.com/office/powerpoint/2010/main" val="3911000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ABB7-AB57-46B2-96AF-E0F2EAC6374D}"/>
              </a:ext>
            </a:extLst>
          </p:cNvPr>
          <p:cNvSpPr>
            <a:spLocks noGrp="1"/>
          </p:cNvSpPr>
          <p:nvPr>
            <p:ph type="title"/>
          </p:nvPr>
        </p:nvSpPr>
        <p:spPr/>
        <p:txBody>
          <a:bodyPr/>
          <a:lstStyle/>
          <a:p>
            <a:r>
              <a:rPr lang="en-US" dirty="0"/>
              <a:t>II- Deep Features</a:t>
            </a:r>
          </a:p>
        </p:txBody>
      </p:sp>
      <p:sp>
        <p:nvSpPr>
          <p:cNvPr id="3" name="Content Placeholder 2">
            <a:extLst>
              <a:ext uri="{FF2B5EF4-FFF2-40B4-BE49-F238E27FC236}">
                <a16:creationId xmlns:a16="http://schemas.microsoft.com/office/drawing/2014/main" id="{8A7E8039-345E-4A62-AC64-0A330F3E0081}"/>
              </a:ext>
            </a:extLst>
          </p:cNvPr>
          <p:cNvSpPr>
            <a:spLocks noGrp="1"/>
          </p:cNvSpPr>
          <p:nvPr>
            <p:ph idx="1"/>
          </p:nvPr>
        </p:nvSpPr>
        <p:spPr/>
        <p:txBody>
          <a:bodyPr/>
          <a:lstStyle/>
          <a:p>
            <a:r>
              <a:rPr lang="fr-FR" b="1" dirty="0"/>
              <a:t>ResNet50: </a:t>
            </a:r>
            <a:r>
              <a:rPr lang="en-US" dirty="0"/>
              <a:t>Deep Residual Learning for Image Recognition</a:t>
            </a:r>
            <a:endParaRPr lang="fr-FR" dirty="0"/>
          </a:p>
          <a:p>
            <a:endParaRPr lang="fr-FR" dirty="0"/>
          </a:p>
          <a:p>
            <a:endParaRPr lang="fr-FR" dirty="0"/>
          </a:p>
        </p:txBody>
      </p:sp>
      <p:pic>
        <p:nvPicPr>
          <p:cNvPr id="5" name="Picture 4">
            <a:extLst>
              <a:ext uri="{FF2B5EF4-FFF2-40B4-BE49-F238E27FC236}">
                <a16:creationId xmlns:a16="http://schemas.microsoft.com/office/drawing/2014/main" id="{29A27DA7-DF12-4D66-97CC-E8CB17E077D3}"/>
              </a:ext>
            </a:extLst>
          </p:cNvPr>
          <p:cNvPicPr/>
          <p:nvPr/>
        </p:nvPicPr>
        <p:blipFill>
          <a:blip r:embed="rId3" cstate="print"/>
          <a:stretch>
            <a:fillRect/>
          </a:stretch>
        </p:blipFill>
        <p:spPr>
          <a:xfrm>
            <a:off x="402831" y="3356992"/>
            <a:ext cx="8338337" cy="2304256"/>
          </a:xfrm>
          <a:prstGeom prst="rect">
            <a:avLst/>
          </a:prstGeom>
        </p:spPr>
      </p:pic>
    </p:spTree>
    <p:extLst>
      <p:ext uri="{BB962C8B-B14F-4D97-AF65-F5344CB8AC3E}">
        <p14:creationId xmlns:p14="http://schemas.microsoft.com/office/powerpoint/2010/main" val="9880421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ABB7-AB57-46B2-96AF-E0F2EAC6374D}"/>
              </a:ext>
            </a:extLst>
          </p:cNvPr>
          <p:cNvSpPr>
            <a:spLocks noGrp="1"/>
          </p:cNvSpPr>
          <p:nvPr>
            <p:ph type="title"/>
          </p:nvPr>
        </p:nvSpPr>
        <p:spPr/>
        <p:txBody>
          <a:bodyPr/>
          <a:lstStyle/>
          <a:p>
            <a:r>
              <a:rPr lang="fr-FR" dirty="0"/>
              <a:t>III- Le Classifieur</a:t>
            </a:r>
          </a:p>
        </p:txBody>
      </p:sp>
      <p:sp>
        <p:nvSpPr>
          <p:cNvPr id="3" name="Content Placeholder 2">
            <a:extLst>
              <a:ext uri="{FF2B5EF4-FFF2-40B4-BE49-F238E27FC236}">
                <a16:creationId xmlns:a16="http://schemas.microsoft.com/office/drawing/2014/main" id="{8A7E8039-345E-4A62-AC64-0A330F3E0081}"/>
              </a:ext>
            </a:extLst>
          </p:cNvPr>
          <p:cNvSpPr>
            <a:spLocks noGrp="1"/>
          </p:cNvSpPr>
          <p:nvPr>
            <p:ph idx="1"/>
          </p:nvPr>
        </p:nvSpPr>
        <p:spPr>
          <a:xfrm>
            <a:off x="457200" y="1775191"/>
            <a:ext cx="8229600" cy="4927361"/>
          </a:xfrm>
        </p:spPr>
        <p:txBody>
          <a:bodyPr/>
          <a:lstStyle/>
          <a:p>
            <a:r>
              <a:rPr lang="en-US" b="1" dirty="0"/>
              <a:t>Architecture du </a:t>
            </a:r>
            <a:r>
              <a:rPr lang="en-US" b="1" dirty="0" err="1"/>
              <a:t>classifieur</a:t>
            </a:r>
            <a:r>
              <a:rPr lang="en-US" b="1" dirty="0"/>
              <a:t>:</a:t>
            </a:r>
          </a:p>
          <a:p>
            <a:pPr lvl="1"/>
            <a:r>
              <a:rPr lang="fr-FR" dirty="0"/>
              <a:t>Modèle de régression logistique</a:t>
            </a:r>
          </a:p>
          <a:p>
            <a:pPr lvl="1"/>
            <a:r>
              <a:rPr lang="fr-FR" dirty="0"/>
              <a:t>Vecteur d’entrée 2048 et 21 classes de sortie</a:t>
            </a:r>
          </a:p>
          <a:p>
            <a:pPr lvl="1"/>
            <a:r>
              <a:rPr lang="fr-FR" dirty="0"/>
              <a:t>43029 paramètres à estimer.</a:t>
            </a:r>
          </a:p>
          <a:p>
            <a:endParaRPr lang="fr-FR" dirty="0"/>
          </a:p>
          <a:p>
            <a:endParaRPr lang="fr-FR" dirty="0"/>
          </a:p>
        </p:txBody>
      </p:sp>
      <p:pic>
        <p:nvPicPr>
          <p:cNvPr id="6" name="Picture 5" descr="https://scontent-cdg2-1.xx.fbcdn.net/v/t34.0-12/29745862_2069972956352987_1235161948_n.png?_nc_cat=0&amp;oh=d3a3bcb3679afaef6f94b500509752c5&amp;oe=5ABEC1F4">
            <a:extLst>
              <a:ext uri="{FF2B5EF4-FFF2-40B4-BE49-F238E27FC236}">
                <a16:creationId xmlns:a16="http://schemas.microsoft.com/office/drawing/2014/main" id="{F13F251E-2AC5-4F8F-BD3B-4BEE72B3D38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67744" y="4077072"/>
            <a:ext cx="4248472" cy="2242344"/>
          </a:xfrm>
          <a:prstGeom prst="rect">
            <a:avLst/>
          </a:prstGeom>
          <a:noFill/>
          <a:ln>
            <a:noFill/>
          </a:ln>
        </p:spPr>
      </p:pic>
    </p:spTree>
    <p:extLst>
      <p:ext uri="{BB962C8B-B14F-4D97-AF65-F5344CB8AC3E}">
        <p14:creationId xmlns:p14="http://schemas.microsoft.com/office/powerpoint/2010/main" val="2341612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ABB7-AB57-46B2-96AF-E0F2EAC6374D}"/>
              </a:ext>
            </a:extLst>
          </p:cNvPr>
          <p:cNvSpPr>
            <a:spLocks noGrp="1"/>
          </p:cNvSpPr>
          <p:nvPr>
            <p:ph type="title"/>
          </p:nvPr>
        </p:nvSpPr>
        <p:spPr/>
        <p:txBody>
          <a:bodyPr/>
          <a:lstStyle/>
          <a:p>
            <a:r>
              <a:rPr lang="fr-FR" dirty="0"/>
              <a:t>III- Le Classifieur</a:t>
            </a:r>
          </a:p>
        </p:txBody>
      </p:sp>
      <p:sp>
        <p:nvSpPr>
          <p:cNvPr id="3" name="Content Placeholder 2">
            <a:extLst>
              <a:ext uri="{FF2B5EF4-FFF2-40B4-BE49-F238E27FC236}">
                <a16:creationId xmlns:a16="http://schemas.microsoft.com/office/drawing/2014/main" id="{8A7E8039-345E-4A62-AC64-0A330F3E0081}"/>
              </a:ext>
            </a:extLst>
          </p:cNvPr>
          <p:cNvSpPr>
            <a:spLocks noGrp="1"/>
          </p:cNvSpPr>
          <p:nvPr>
            <p:ph idx="1"/>
          </p:nvPr>
        </p:nvSpPr>
        <p:spPr>
          <a:xfrm>
            <a:off x="457200" y="1775191"/>
            <a:ext cx="8229600" cy="4927361"/>
          </a:xfrm>
        </p:spPr>
        <p:txBody>
          <a:bodyPr>
            <a:normAutofit fontScale="92500" lnSpcReduction="10000"/>
          </a:bodyPr>
          <a:lstStyle/>
          <a:p>
            <a:r>
              <a:rPr lang="fr-FR" b="1" dirty="0"/>
              <a:t>Données et paramétrage du model:</a:t>
            </a:r>
          </a:p>
          <a:p>
            <a:pPr lvl="1">
              <a:lnSpc>
                <a:spcPct val="200000"/>
              </a:lnSpc>
            </a:pPr>
            <a:r>
              <a:rPr lang="fr-FR" dirty="0"/>
              <a:t>82000 exemples pour l’apprentissage</a:t>
            </a:r>
          </a:p>
          <a:p>
            <a:pPr lvl="1">
              <a:lnSpc>
                <a:spcPct val="200000"/>
              </a:lnSpc>
            </a:pPr>
            <a:r>
              <a:rPr lang="fr-FR" dirty="0"/>
              <a:t>3900 exemples positifs</a:t>
            </a:r>
          </a:p>
          <a:p>
            <a:pPr lvl="1">
              <a:lnSpc>
                <a:spcPct val="200000"/>
              </a:lnSpc>
            </a:pPr>
            <a:r>
              <a:rPr lang="fr-FR" dirty="0"/>
              <a:t>SGD (ADAM)</a:t>
            </a:r>
          </a:p>
          <a:p>
            <a:pPr lvl="1">
              <a:lnSpc>
                <a:spcPct val="200000"/>
              </a:lnSpc>
            </a:pPr>
            <a:r>
              <a:rPr lang="fr-FR" dirty="0"/>
              <a:t>Batch 128: 32 positifs + 96 négatifs</a:t>
            </a:r>
          </a:p>
          <a:p>
            <a:pPr lvl="1">
              <a:lnSpc>
                <a:spcPct val="200000"/>
              </a:lnSpc>
            </a:pPr>
            <a:r>
              <a:rPr lang="fr-FR" dirty="0" err="1"/>
              <a:t>Early</a:t>
            </a:r>
            <a:r>
              <a:rPr lang="fr-FR" dirty="0"/>
              <a:t> </a:t>
            </a:r>
            <a:r>
              <a:rPr lang="fr-FR" dirty="0" err="1"/>
              <a:t>stopping</a:t>
            </a:r>
            <a:r>
              <a:rPr lang="fr-FR" dirty="0"/>
              <a:t> avec 22000 exemples de validation</a:t>
            </a:r>
          </a:p>
          <a:p>
            <a:endParaRPr lang="fr-FR" dirty="0"/>
          </a:p>
          <a:p>
            <a:endParaRPr lang="fr-FR" dirty="0"/>
          </a:p>
        </p:txBody>
      </p:sp>
    </p:spTree>
    <p:extLst>
      <p:ext uri="{BB962C8B-B14F-4D97-AF65-F5344CB8AC3E}">
        <p14:creationId xmlns:p14="http://schemas.microsoft.com/office/powerpoint/2010/main" val="12598234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ABB7-AB57-46B2-96AF-E0F2EAC6374D}"/>
              </a:ext>
            </a:extLst>
          </p:cNvPr>
          <p:cNvSpPr>
            <a:spLocks noGrp="1"/>
          </p:cNvSpPr>
          <p:nvPr>
            <p:ph type="title"/>
          </p:nvPr>
        </p:nvSpPr>
        <p:spPr/>
        <p:txBody>
          <a:bodyPr/>
          <a:lstStyle/>
          <a:p>
            <a:r>
              <a:rPr lang="fr-FR" dirty="0"/>
              <a:t>III- Le Classifieur</a:t>
            </a:r>
          </a:p>
        </p:txBody>
      </p:sp>
      <p:sp>
        <p:nvSpPr>
          <p:cNvPr id="3" name="Content Placeholder 2">
            <a:extLst>
              <a:ext uri="{FF2B5EF4-FFF2-40B4-BE49-F238E27FC236}">
                <a16:creationId xmlns:a16="http://schemas.microsoft.com/office/drawing/2014/main" id="{8A7E8039-345E-4A62-AC64-0A330F3E0081}"/>
              </a:ext>
            </a:extLst>
          </p:cNvPr>
          <p:cNvSpPr>
            <a:spLocks noGrp="1"/>
          </p:cNvSpPr>
          <p:nvPr>
            <p:ph idx="1"/>
          </p:nvPr>
        </p:nvSpPr>
        <p:spPr>
          <a:xfrm>
            <a:off x="457200" y="1775191"/>
            <a:ext cx="8229600" cy="4927361"/>
          </a:xfrm>
        </p:spPr>
        <p:txBody>
          <a:bodyPr>
            <a:normAutofit/>
          </a:bodyPr>
          <a:lstStyle/>
          <a:p>
            <a:r>
              <a:rPr lang="fr-FR" b="1" dirty="0"/>
              <a:t>Evaluation du model:</a:t>
            </a:r>
          </a:p>
          <a:p>
            <a:pPr lvl="1"/>
            <a:r>
              <a:rPr lang="fr-FR" dirty="0"/>
              <a:t>42.000 exemples pour le test</a:t>
            </a:r>
          </a:p>
          <a:p>
            <a:pPr lvl="1"/>
            <a:r>
              <a:rPr lang="fr-FR" dirty="0"/>
              <a:t>1920 exemples positifs </a:t>
            </a:r>
          </a:p>
          <a:p>
            <a:pPr lvl="1"/>
            <a:r>
              <a:rPr lang="fr-FR" dirty="0"/>
              <a:t>Métrique: </a:t>
            </a:r>
            <a:r>
              <a:rPr lang="fr-FR" dirty="0" err="1"/>
              <a:t>Average</a:t>
            </a:r>
            <a:r>
              <a:rPr lang="fr-FR" dirty="0"/>
              <a:t> </a:t>
            </a:r>
            <a:r>
              <a:rPr lang="fr-FR" dirty="0" err="1"/>
              <a:t>Precision</a:t>
            </a:r>
            <a:endParaRPr lang="fr-FR" dirty="0"/>
          </a:p>
          <a:p>
            <a:endParaRPr lang="fr-FR" dirty="0"/>
          </a:p>
          <a:p>
            <a:endParaRPr lang="fr-FR" dirty="0"/>
          </a:p>
        </p:txBody>
      </p:sp>
      <p:pic>
        <p:nvPicPr>
          <p:cNvPr id="4" name="Picture 3">
            <a:extLst>
              <a:ext uri="{FF2B5EF4-FFF2-40B4-BE49-F238E27FC236}">
                <a16:creationId xmlns:a16="http://schemas.microsoft.com/office/drawing/2014/main" id="{D41B65FF-BB31-4A58-B118-8123829B00C2}"/>
              </a:ext>
            </a:extLst>
          </p:cNvPr>
          <p:cNvPicPr>
            <a:picLocks noChangeAspect="1"/>
          </p:cNvPicPr>
          <p:nvPr/>
        </p:nvPicPr>
        <p:blipFill>
          <a:blip r:embed="rId3"/>
          <a:stretch>
            <a:fillRect/>
          </a:stretch>
        </p:blipFill>
        <p:spPr>
          <a:xfrm>
            <a:off x="162742" y="4074782"/>
            <a:ext cx="8818515" cy="1543050"/>
          </a:xfrm>
          <a:prstGeom prst="rect">
            <a:avLst/>
          </a:prstGeom>
        </p:spPr>
      </p:pic>
      <p:sp>
        <p:nvSpPr>
          <p:cNvPr id="5" name="TextBox 4">
            <a:extLst>
              <a:ext uri="{FF2B5EF4-FFF2-40B4-BE49-F238E27FC236}">
                <a16:creationId xmlns:a16="http://schemas.microsoft.com/office/drawing/2014/main" id="{4BAF88AE-C54F-43D6-9B62-82A388C5C225}"/>
              </a:ext>
            </a:extLst>
          </p:cNvPr>
          <p:cNvSpPr txBox="1"/>
          <p:nvPr/>
        </p:nvSpPr>
        <p:spPr>
          <a:xfrm>
            <a:off x="1048305" y="5850840"/>
            <a:ext cx="324036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Corbel"/>
                <a:ea typeface="+mn-ea"/>
                <a:cs typeface="+mn-cs"/>
              </a:rPr>
              <a:t>mAP</a:t>
            </a:r>
            <a:r>
              <a:rPr kumimoji="0" lang="en-US" sz="2000" b="0" i="0" u="none" strike="noStrike" kern="1200" cap="none" spc="0" normalizeH="0" baseline="0" noProof="0" dirty="0">
                <a:ln>
                  <a:noFill/>
                </a:ln>
                <a:solidFill>
                  <a:prstClr val="black"/>
                </a:solidFill>
                <a:effectLst/>
                <a:uLnTx/>
                <a:uFillTx/>
                <a:latin typeface="Corbel"/>
                <a:ea typeface="+mn-ea"/>
                <a:cs typeface="+mn-cs"/>
              </a:rPr>
              <a:t> </a:t>
            </a:r>
            <a:r>
              <a:rPr kumimoji="0" lang="en-US" sz="2000" b="0" i="0" u="none" strike="noStrike" kern="1200" cap="none" spc="0" normalizeH="0" baseline="0" noProof="0" dirty="0" err="1">
                <a:ln>
                  <a:noFill/>
                </a:ln>
                <a:solidFill>
                  <a:prstClr val="black"/>
                </a:solidFill>
                <a:effectLst/>
                <a:uLnTx/>
                <a:uFillTx/>
                <a:latin typeface="Corbel"/>
                <a:ea typeface="+mn-ea"/>
                <a:cs typeface="+mn-cs"/>
              </a:rPr>
              <a:t>modèle</a:t>
            </a:r>
            <a:r>
              <a:rPr kumimoji="0" lang="en-US" sz="2000" b="0" i="0" u="none" strike="noStrike" kern="1200" cap="none" spc="0" normalizeH="0" baseline="0" noProof="0" dirty="0">
                <a:ln>
                  <a:noFill/>
                </a:ln>
                <a:solidFill>
                  <a:prstClr val="black"/>
                </a:solidFill>
                <a:effectLst/>
                <a:uLnTx/>
                <a:uFillTx/>
                <a:latin typeface="Corbel"/>
                <a:ea typeface="+mn-ea"/>
                <a:cs typeface="+mn-cs"/>
              </a:rPr>
              <a:t> = </a:t>
            </a:r>
            <a:r>
              <a:rPr kumimoji="0" lang="en-US" sz="2000" b="1" i="0" u="none" strike="noStrike" kern="1200" cap="none" spc="0" normalizeH="0" baseline="0" noProof="0" dirty="0">
                <a:ln>
                  <a:noFill/>
                </a:ln>
                <a:solidFill>
                  <a:prstClr val="black"/>
                </a:solidFill>
                <a:effectLst/>
                <a:uLnTx/>
                <a:uFillTx/>
                <a:latin typeface="Corbel"/>
                <a:ea typeface="+mn-ea"/>
                <a:cs typeface="+mn-cs"/>
              </a:rPr>
              <a:t>12,3 %</a:t>
            </a:r>
          </a:p>
        </p:txBody>
      </p:sp>
      <p:sp>
        <p:nvSpPr>
          <p:cNvPr id="6" name="TextBox 5">
            <a:extLst>
              <a:ext uri="{FF2B5EF4-FFF2-40B4-BE49-F238E27FC236}">
                <a16:creationId xmlns:a16="http://schemas.microsoft.com/office/drawing/2014/main" id="{DB5461C2-648C-43E2-BF4B-110A98D4B6AC}"/>
              </a:ext>
            </a:extLst>
          </p:cNvPr>
          <p:cNvSpPr txBox="1"/>
          <p:nvPr/>
        </p:nvSpPr>
        <p:spPr>
          <a:xfrm>
            <a:off x="5364088" y="5849973"/>
            <a:ext cx="324036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orbel"/>
                <a:ea typeface="+mn-ea"/>
                <a:cs typeface="+mn-cs"/>
              </a:rPr>
              <a:t>mAP</a:t>
            </a:r>
            <a:r>
              <a:rPr kumimoji="0" lang="en-US" sz="1800" b="0" i="0" u="none" strike="noStrike" kern="1200" cap="none" spc="0" normalizeH="0" baseline="0" noProof="0" dirty="0">
                <a:ln>
                  <a:noFill/>
                </a:ln>
                <a:solidFill>
                  <a:prstClr val="black"/>
                </a:solidFill>
                <a:effectLst/>
                <a:uLnTx/>
                <a:uFillTx/>
                <a:latin typeface="Corbel"/>
                <a:ea typeface="+mn-ea"/>
                <a:cs typeface="+mn-cs"/>
              </a:rPr>
              <a:t> R-CNN = </a:t>
            </a:r>
            <a:r>
              <a:rPr kumimoji="0" lang="en-US" sz="1800" b="1" i="0" u="none" strike="noStrike" kern="1200" cap="none" spc="0" normalizeH="0" baseline="0" noProof="0" dirty="0">
                <a:ln>
                  <a:noFill/>
                </a:ln>
                <a:solidFill>
                  <a:prstClr val="black"/>
                </a:solidFill>
                <a:effectLst/>
                <a:uLnTx/>
                <a:uFillTx/>
                <a:latin typeface="Corbel"/>
                <a:ea typeface="+mn-ea"/>
                <a:cs typeface="+mn-cs"/>
              </a:rPr>
              <a:t>53 %</a:t>
            </a:r>
          </a:p>
        </p:txBody>
      </p:sp>
    </p:spTree>
    <p:extLst>
      <p:ext uri="{BB962C8B-B14F-4D97-AF65-F5344CB8AC3E}">
        <p14:creationId xmlns:p14="http://schemas.microsoft.com/office/powerpoint/2010/main" val="25988562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ABB7-AB57-46B2-96AF-E0F2EAC6374D}"/>
              </a:ext>
            </a:extLst>
          </p:cNvPr>
          <p:cNvSpPr>
            <a:spLocks noGrp="1"/>
          </p:cNvSpPr>
          <p:nvPr>
            <p:ph type="title"/>
          </p:nvPr>
        </p:nvSpPr>
        <p:spPr/>
        <p:txBody>
          <a:bodyPr/>
          <a:lstStyle/>
          <a:p>
            <a:r>
              <a:rPr lang="fr-FR" dirty="0"/>
              <a:t>III- Le Classifieur</a:t>
            </a:r>
          </a:p>
        </p:txBody>
      </p:sp>
      <p:sp>
        <p:nvSpPr>
          <p:cNvPr id="3" name="Content Placeholder 2">
            <a:extLst>
              <a:ext uri="{FF2B5EF4-FFF2-40B4-BE49-F238E27FC236}">
                <a16:creationId xmlns:a16="http://schemas.microsoft.com/office/drawing/2014/main" id="{8A7E8039-345E-4A62-AC64-0A330F3E0081}"/>
              </a:ext>
            </a:extLst>
          </p:cNvPr>
          <p:cNvSpPr>
            <a:spLocks noGrp="1"/>
          </p:cNvSpPr>
          <p:nvPr>
            <p:ph idx="1"/>
          </p:nvPr>
        </p:nvSpPr>
        <p:spPr>
          <a:xfrm>
            <a:off x="457200" y="1775191"/>
            <a:ext cx="8229600" cy="4927361"/>
          </a:xfrm>
        </p:spPr>
        <p:txBody>
          <a:bodyPr>
            <a:normAutofit/>
          </a:bodyPr>
          <a:lstStyle/>
          <a:p>
            <a:r>
              <a:rPr lang="fr-FR" b="1" dirty="0"/>
              <a:t>Evaluation du model:</a:t>
            </a:r>
          </a:p>
          <a:p>
            <a:pPr lvl="1"/>
            <a:r>
              <a:rPr lang="fr-FR" dirty="0"/>
              <a:t>Le nombre très réduit de données utilisées lors de l’apprentissage (400/4900)</a:t>
            </a:r>
          </a:p>
          <a:p>
            <a:pPr lvl="1"/>
            <a:endParaRPr lang="fr-FR" dirty="0"/>
          </a:p>
          <a:p>
            <a:pPr lvl="1"/>
            <a:endParaRPr lang="fr-FR" dirty="0"/>
          </a:p>
          <a:p>
            <a:pPr lvl="1"/>
            <a:endParaRPr lang="fr-FR" dirty="0"/>
          </a:p>
          <a:p>
            <a:pPr lvl="1"/>
            <a:endParaRPr lang="fr-FR" dirty="0"/>
          </a:p>
          <a:p>
            <a:pPr lvl="1"/>
            <a:r>
              <a:rPr lang="fr-FR" dirty="0"/>
              <a:t>Le CNN n’a pas été adapté (Fine Tuning)</a:t>
            </a:r>
          </a:p>
          <a:p>
            <a:endParaRPr lang="fr-FR" dirty="0"/>
          </a:p>
        </p:txBody>
      </p:sp>
      <p:pic>
        <p:nvPicPr>
          <p:cNvPr id="7" name="Picture 6">
            <a:extLst>
              <a:ext uri="{FF2B5EF4-FFF2-40B4-BE49-F238E27FC236}">
                <a16:creationId xmlns:a16="http://schemas.microsoft.com/office/drawing/2014/main" id="{DCBD6B29-A647-44B9-902B-95912EB78827}"/>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3896" y="3573016"/>
            <a:ext cx="8356207" cy="1080120"/>
          </a:xfrm>
          <a:prstGeom prst="rect">
            <a:avLst/>
          </a:prstGeom>
          <a:noFill/>
          <a:ln>
            <a:noFill/>
          </a:ln>
        </p:spPr>
      </p:pic>
    </p:spTree>
    <p:extLst>
      <p:ext uri="{BB962C8B-B14F-4D97-AF65-F5344CB8AC3E}">
        <p14:creationId xmlns:p14="http://schemas.microsoft.com/office/powerpoint/2010/main" val="27632174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783DB-D419-47AC-8548-2402E32ABD3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723A77F9-4009-4549-9CE6-5D8730D43C90}"/>
              </a:ext>
            </a:extLst>
          </p:cNvPr>
          <p:cNvSpPr>
            <a:spLocks noGrp="1"/>
          </p:cNvSpPr>
          <p:nvPr>
            <p:ph idx="1"/>
          </p:nvPr>
        </p:nvSpPr>
        <p:spPr>
          <a:xfrm>
            <a:off x="457200" y="2232391"/>
            <a:ext cx="8229600" cy="4625609"/>
          </a:xfrm>
        </p:spPr>
        <p:txBody>
          <a:bodyPr/>
          <a:lstStyle/>
          <a:p>
            <a:pPr>
              <a:spcAft>
                <a:spcPts val="1800"/>
              </a:spcAft>
            </a:pPr>
            <a:r>
              <a:rPr lang="fr-FR" dirty="0"/>
              <a:t>Méthodes et Techniques récentes de la vision par ordinateur.</a:t>
            </a:r>
          </a:p>
          <a:p>
            <a:pPr>
              <a:spcAft>
                <a:spcPts val="1800"/>
              </a:spcAft>
            </a:pPr>
            <a:r>
              <a:rPr lang="fr-FR" dirty="0"/>
              <a:t>Avantages d’utiliser conjointement des outils classiques avec le </a:t>
            </a:r>
            <a:r>
              <a:rPr lang="fr-FR" dirty="0" err="1"/>
              <a:t>Deep</a:t>
            </a:r>
            <a:r>
              <a:rPr lang="fr-FR" dirty="0"/>
              <a:t> Learning</a:t>
            </a:r>
          </a:p>
          <a:p>
            <a:pPr>
              <a:spcAft>
                <a:spcPts val="1800"/>
              </a:spcAft>
            </a:pPr>
            <a:r>
              <a:rPr lang="fr-FR" dirty="0"/>
              <a:t>Implémentation d’un cas pratique de ces outils pour répondre à une problématique réelle.</a:t>
            </a:r>
          </a:p>
        </p:txBody>
      </p:sp>
    </p:spTree>
    <p:extLst>
      <p:ext uri="{BB962C8B-B14F-4D97-AF65-F5344CB8AC3E}">
        <p14:creationId xmlns:p14="http://schemas.microsoft.com/office/powerpoint/2010/main" val="39755866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187624" y="1988840"/>
            <a:ext cx="6854726" cy="2384425"/>
          </a:xfrm>
        </p:spPr>
        <p:txBody>
          <a:bodyPr>
            <a:normAutofit/>
          </a:bodyPr>
          <a:lstStyle/>
          <a:p>
            <a:pPr algn="ctr"/>
            <a:r>
              <a:rPr lang="fr-FR" sz="5400" dirty="0">
                <a:solidFill>
                  <a:schemeClr val="accent4">
                    <a:lumMod val="50000"/>
                  </a:schemeClr>
                </a:solidFill>
              </a:rPr>
              <a:t>Merci Pour votre Attention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Introduction </a:t>
            </a:r>
          </a:p>
        </p:txBody>
      </p:sp>
      <p:sp>
        <p:nvSpPr>
          <p:cNvPr id="3" name="Espace réservé du contenu 2"/>
          <p:cNvSpPr>
            <a:spLocks noGrp="1"/>
          </p:cNvSpPr>
          <p:nvPr>
            <p:ph idx="1"/>
          </p:nvPr>
        </p:nvSpPr>
        <p:spPr>
          <a:xfrm>
            <a:off x="395536" y="1556792"/>
            <a:ext cx="8229600" cy="4625609"/>
          </a:xfrm>
        </p:spPr>
        <p:txBody>
          <a:bodyPr>
            <a:normAutofit/>
          </a:bodyPr>
          <a:lstStyle/>
          <a:p>
            <a:pPr>
              <a:buNone/>
            </a:pPr>
            <a:r>
              <a:rPr lang="fr-FR" sz="2800" dirty="0">
                <a:latin typeface="Cambria Math" pitchFamily="18" charset="0"/>
                <a:ea typeface="Cambria Math" pitchFamily="18" charset="0"/>
              </a:rPr>
              <a:t>     Dans le cadre général de l'augmentation massive , des images, des vidéos, de l'audio, du texte, des traces utilisateur connue sous le terme de « </a:t>
            </a:r>
            <a:r>
              <a:rPr lang="fr-FR" sz="2800" dirty="0" err="1">
                <a:latin typeface="Cambria Math" pitchFamily="18" charset="0"/>
                <a:ea typeface="Cambria Math" pitchFamily="18" charset="0"/>
              </a:rPr>
              <a:t>Big</a:t>
            </a:r>
            <a:r>
              <a:rPr lang="fr-FR" sz="2800" dirty="0">
                <a:latin typeface="Cambria Math" pitchFamily="18" charset="0"/>
                <a:ea typeface="Cambria Math" pitchFamily="18" charset="0"/>
              </a:rPr>
              <a:t> Data </a:t>
            </a:r>
          </a:p>
        </p:txBody>
      </p:sp>
      <p:pic>
        <p:nvPicPr>
          <p:cNvPr id="2051" name="Picture 3"/>
          <p:cNvPicPr>
            <a:picLocks noChangeAspect="1" noChangeArrowheads="1"/>
          </p:cNvPicPr>
          <p:nvPr/>
        </p:nvPicPr>
        <p:blipFill>
          <a:blip r:embed="rId3" cstate="print"/>
          <a:srcRect/>
          <a:stretch>
            <a:fillRect/>
          </a:stretch>
        </p:blipFill>
        <p:spPr bwMode="auto">
          <a:xfrm>
            <a:off x="539552" y="3933056"/>
            <a:ext cx="3888432" cy="2502583"/>
          </a:xfrm>
          <a:prstGeom prst="rect">
            <a:avLst/>
          </a:prstGeom>
          <a:noFill/>
          <a:ln w="9525">
            <a:noFill/>
            <a:miter lim="800000"/>
            <a:headEnd/>
            <a:tailEnd/>
          </a:ln>
        </p:spPr>
      </p:pic>
      <p:pic>
        <p:nvPicPr>
          <p:cNvPr id="2052" name="Picture 4"/>
          <p:cNvPicPr>
            <a:picLocks noChangeAspect="1" noChangeArrowheads="1"/>
          </p:cNvPicPr>
          <p:nvPr/>
        </p:nvPicPr>
        <p:blipFill>
          <a:blip r:embed="rId4" cstate="print"/>
          <a:srcRect/>
          <a:stretch>
            <a:fillRect/>
          </a:stretch>
        </p:blipFill>
        <p:spPr bwMode="auto">
          <a:xfrm>
            <a:off x="4932039" y="3933056"/>
            <a:ext cx="3841363" cy="2448272"/>
          </a:xfrm>
          <a:prstGeom prst="rect">
            <a:avLst/>
          </a:prstGeom>
          <a:noFill/>
          <a:ln w="9525">
            <a:noFill/>
            <a:miter lim="800000"/>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9" name="Rectangle 14"/>
          <p:cNvSpPr>
            <a:spLocks noChangeArrowheads="1"/>
          </p:cNvSpPr>
          <p:nvPr/>
        </p:nvSpPr>
        <p:spPr bwMode="auto">
          <a:xfrm>
            <a:off x="836901" y="2274889"/>
            <a:ext cx="7042820" cy="398655"/>
          </a:xfrm>
          <a:prstGeom prst="rect">
            <a:avLst/>
          </a:prstGeom>
          <a:noFill/>
          <a:ln w="9525">
            <a:noFill/>
            <a:round/>
            <a:headEnd/>
            <a:tailEnd/>
          </a:ln>
        </p:spPr>
        <p:txBody>
          <a:bodyPr lIns="90000" tIns="45000" rIns="90000" bIns="45000">
            <a:spAutoFit/>
          </a:bodyPr>
          <a:lstStyle/>
          <a:p>
            <a:pPr hangingPunct="1">
              <a:lnSpc>
                <a:spcPct val="100000"/>
              </a:lnSpc>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fr-FR" sz="2000" dirty="0">
                <a:solidFill>
                  <a:schemeClr val="tx1"/>
                </a:solidFill>
              </a:rPr>
              <a:t>.</a:t>
            </a:r>
            <a:endParaRPr lang="fr-FR" sz="2000" b="1" dirty="0">
              <a:solidFill>
                <a:schemeClr val="tx1"/>
              </a:solidFill>
              <a:latin typeface="Calibri Light" charset="0"/>
            </a:endParaRPr>
          </a:p>
        </p:txBody>
      </p:sp>
      <p:pic>
        <p:nvPicPr>
          <p:cNvPr id="6161" name="Picture 17"/>
          <p:cNvPicPr>
            <a:picLocks noChangeAspect="1" noChangeArrowheads="1"/>
          </p:cNvPicPr>
          <p:nvPr/>
        </p:nvPicPr>
        <p:blipFill>
          <a:blip r:embed="rId3" cstate="print"/>
          <a:srcRect/>
          <a:stretch>
            <a:fillRect/>
          </a:stretch>
        </p:blipFill>
        <p:spPr bwMode="auto">
          <a:xfrm>
            <a:off x="395536" y="2420888"/>
            <a:ext cx="3919632" cy="30963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162" name="Picture 18"/>
          <p:cNvPicPr>
            <a:picLocks noChangeAspect="1" noChangeArrowheads="1"/>
          </p:cNvPicPr>
          <p:nvPr/>
        </p:nvPicPr>
        <p:blipFill>
          <a:blip r:embed="rId4" cstate="print"/>
          <a:srcRect/>
          <a:stretch>
            <a:fillRect/>
          </a:stretch>
        </p:blipFill>
        <p:spPr bwMode="auto">
          <a:xfrm>
            <a:off x="5004048" y="2348880"/>
            <a:ext cx="3816424" cy="31974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161"/>
                                        </p:tgtEl>
                                        <p:attrNameLst>
                                          <p:attrName>style.visibility</p:attrName>
                                        </p:attrNameLst>
                                      </p:cBhvr>
                                      <p:to>
                                        <p:strVal val="visible"/>
                                      </p:to>
                                    </p:set>
                                    <p:anim calcmode="lin" valueType="num">
                                      <p:cBhvr additive="base">
                                        <p:cTn id="7" dur="500" fill="hold"/>
                                        <p:tgtEl>
                                          <p:spTgt spid="6161"/>
                                        </p:tgtEl>
                                        <p:attrNameLst>
                                          <p:attrName>ppt_x</p:attrName>
                                        </p:attrNameLst>
                                      </p:cBhvr>
                                      <p:tavLst>
                                        <p:tav tm="0">
                                          <p:val>
                                            <p:strVal val="#ppt_x"/>
                                          </p:val>
                                        </p:tav>
                                        <p:tav tm="100000">
                                          <p:val>
                                            <p:strVal val="#ppt_x"/>
                                          </p:val>
                                        </p:tav>
                                      </p:tavLst>
                                    </p:anim>
                                    <p:anim calcmode="lin" valueType="num">
                                      <p:cBhvr additive="base">
                                        <p:cTn id="8" dur="500" fill="hold"/>
                                        <p:tgtEl>
                                          <p:spTgt spid="616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162"/>
                                        </p:tgtEl>
                                        <p:attrNameLst>
                                          <p:attrName>style.visibility</p:attrName>
                                        </p:attrNameLst>
                                      </p:cBhvr>
                                      <p:to>
                                        <p:strVal val="visible"/>
                                      </p:to>
                                    </p:set>
                                    <p:anim calcmode="lin" valueType="num">
                                      <p:cBhvr additive="base">
                                        <p:cTn id="11" dur="500" fill="hold"/>
                                        <p:tgtEl>
                                          <p:spTgt spid="6162"/>
                                        </p:tgtEl>
                                        <p:attrNameLst>
                                          <p:attrName>ppt_x</p:attrName>
                                        </p:attrNameLst>
                                      </p:cBhvr>
                                      <p:tavLst>
                                        <p:tav tm="0">
                                          <p:val>
                                            <p:strVal val="#ppt_x"/>
                                          </p:val>
                                        </p:tav>
                                        <p:tav tm="100000">
                                          <p:val>
                                            <p:strVal val="#ppt_x"/>
                                          </p:val>
                                        </p:tav>
                                      </p:tavLst>
                                    </p:anim>
                                    <p:anim calcmode="lin" valueType="num">
                                      <p:cBhvr additive="base">
                                        <p:cTn id="12" dur="500" fill="hold"/>
                                        <p:tgtEl>
                                          <p:spTgt spid="616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467544" y="1628800"/>
            <a:ext cx="9001000" cy="2880320"/>
          </a:xfrm>
        </p:spPr>
        <p:txBody>
          <a:bodyPr>
            <a:normAutofit/>
          </a:bodyPr>
          <a:lstStyle/>
          <a:p>
            <a:r>
              <a:rPr lang="fr-FR" sz="2800" dirty="0">
                <a:solidFill>
                  <a:schemeClr val="tx1"/>
                </a:solidFill>
              </a:rPr>
              <a:t> 2010  =&gt;  - Utilisation des techniques des             	         	  	         histogrammes orientés ( SIFT ou HOG)  	            </a:t>
            </a:r>
            <a:br>
              <a:rPr lang="fr-FR" sz="2800" dirty="0">
                <a:solidFill>
                  <a:schemeClr val="tx1"/>
                </a:solidFill>
              </a:rPr>
            </a:br>
            <a:r>
              <a:rPr lang="fr-FR" sz="2800" dirty="0">
                <a:solidFill>
                  <a:schemeClr val="tx1"/>
                </a:solidFill>
              </a:rPr>
              <a:t>	        - les CNN  remplacé par des machines à   	  	         vecteurs  support (SVM</a:t>
            </a:r>
          </a:p>
        </p:txBody>
      </p:sp>
      <p:sp>
        <p:nvSpPr>
          <p:cNvPr id="5" name="Titre 1"/>
          <p:cNvSpPr txBox="1">
            <a:spLocks/>
          </p:cNvSpPr>
          <p:nvPr/>
        </p:nvSpPr>
        <p:spPr>
          <a:xfrm>
            <a:off x="323528" y="3573016"/>
            <a:ext cx="8388424" cy="288032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pPr lvl="0">
              <a:spcBef>
                <a:spcPct val="0"/>
              </a:spcBef>
            </a:pPr>
            <a:r>
              <a:rPr kumimoji="0" lang="fr-FR" sz="2800" b="1" i="0" u="none" strike="noStrike" kern="1200" cap="none" spc="0" normalizeH="0" baseline="0" noProof="0" dirty="0">
                <a:ln>
                  <a:noFill/>
                </a:ln>
                <a:solidFill>
                  <a:schemeClr val="tx1"/>
                </a:solidFill>
                <a:effectLst/>
                <a:uLnTx/>
                <a:uFillTx/>
                <a:latin typeface="+mj-lt"/>
                <a:ea typeface="+mj-ea"/>
                <a:cs typeface="+mj-cs"/>
              </a:rPr>
              <a:t>   2012  </a:t>
            </a:r>
            <a:r>
              <a:rPr lang="fr-FR" sz="2800" b="1" dirty="0">
                <a:latin typeface="+mj-lt"/>
                <a:ea typeface="+mj-ea"/>
                <a:cs typeface="+mj-cs"/>
              </a:rPr>
              <a:t>=&gt; - </a:t>
            </a:r>
            <a:r>
              <a:rPr lang="fr-FR" sz="2800" b="1" dirty="0" err="1">
                <a:latin typeface="+mj-lt"/>
                <a:ea typeface="+mj-ea"/>
                <a:cs typeface="+mj-cs"/>
              </a:rPr>
              <a:t>Krizhevsky</a:t>
            </a:r>
            <a:r>
              <a:rPr lang="fr-FR" sz="2800" b="1" dirty="0">
                <a:latin typeface="+mj-lt"/>
                <a:ea typeface="+mj-ea"/>
                <a:cs typeface="+mj-cs"/>
              </a:rPr>
              <a:t> et al enregistrent  une   	   	 	           excellente performance dans la 	 	  	            classification d’images </a:t>
            </a:r>
            <a:br>
              <a:rPr kumimoji="0" lang="fr-FR" sz="2800" b="1" i="0" u="none" strike="noStrike" kern="1200" cap="none" spc="0" normalizeH="0" baseline="0" noProof="0" dirty="0">
                <a:ln>
                  <a:noFill/>
                </a:ln>
                <a:solidFill>
                  <a:schemeClr val="tx1"/>
                </a:solidFill>
                <a:effectLst/>
                <a:uLnTx/>
                <a:uFillTx/>
                <a:latin typeface="+mj-lt"/>
                <a:ea typeface="+mj-ea"/>
                <a:cs typeface="+mj-cs"/>
              </a:rPr>
            </a:br>
            <a:r>
              <a:rPr kumimoji="0" lang="fr-FR" sz="2800" b="1" i="0" u="none" strike="noStrike" kern="1200" cap="none" spc="0" normalizeH="0" baseline="0" noProof="0" dirty="0">
                <a:ln>
                  <a:noFill/>
                </a:ln>
                <a:solidFill>
                  <a:schemeClr val="tx1"/>
                </a:solidFill>
                <a:effectLst/>
                <a:uLnTx/>
                <a:uFillTx/>
                <a:latin typeface="+mj-lt"/>
                <a:ea typeface="+mj-ea"/>
                <a:cs typeface="+mj-cs"/>
              </a:rPr>
              <a:t>	</a:t>
            </a:r>
          </a:p>
        </p:txBody>
      </p:sp>
      <p:sp>
        <p:nvSpPr>
          <p:cNvPr id="6" name="Titre 1"/>
          <p:cNvSpPr txBox="1">
            <a:spLocks/>
          </p:cNvSpPr>
          <p:nvPr/>
        </p:nvSpPr>
        <p:spPr>
          <a:xfrm>
            <a:off x="457200" y="155448"/>
            <a:ext cx="8229600" cy="1252728"/>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fr-FR" sz="4500" b="1" dirty="0">
                <a:solidFill>
                  <a:schemeClr val="accent1">
                    <a:satMod val="150000"/>
                  </a:schemeClr>
                </a:solidFill>
                <a:latin typeface="+mj-lt"/>
                <a:ea typeface="+mj-ea"/>
                <a:cs typeface="+mj-cs"/>
              </a:rPr>
              <a:t>Contexte </a:t>
            </a:r>
            <a:r>
              <a:rPr kumimoji="0" lang="fr-FR" sz="4500" b="1" i="0" u="none" strike="noStrike" kern="1200" cap="none" spc="0" normalizeH="0" baseline="0" noProof="0" dirty="0">
                <a:ln>
                  <a:noFill/>
                </a:ln>
                <a:solidFill>
                  <a:schemeClr val="accent1">
                    <a:satMod val="150000"/>
                  </a:schemeClr>
                </a:solidFill>
                <a:effectLst/>
                <a:uLnTx/>
                <a:uFillTx/>
                <a:latin typeface="+mj-lt"/>
                <a:ea typeface="+mj-ea"/>
                <a:cs typeface="+mj-cs"/>
              </a:rPr>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p:cNvSpPr txBox="1">
            <a:spLocks/>
          </p:cNvSpPr>
          <p:nvPr/>
        </p:nvSpPr>
        <p:spPr>
          <a:xfrm>
            <a:off x="755576" y="2492896"/>
            <a:ext cx="8064896" cy="2376264"/>
          </a:xfrm>
          <a:prstGeom prst="rect">
            <a:avLst/>
          </a:prstGeom>
        </p:spPr>
        <p:txBody>
          <a:bodyPr vert="horz" lIns="91440" rIns="45720" rtlCol="0" anchor="ctr">
            <a:normAutofit fontScale="70000" lnSpcReduction="20000"/>
            <a:scene3d>
              <a:camera prst="orthographicFront"/>
              <a:lightRig rig="threePt" dir="t">
                <a:rot lat="0" lon="0" rev="4800000"/>
              </a:lightRig>
            </a:scene3d>
            <a:sp3d prstMaterial="matte">
              <a:bevelT w="50800" h="10160"/>
            </a:sp3d>
          </a:bodyPr>
          <a:lstStyle/>
          <a:p>
            <a:pPr lvl="0" algn="ctr">
              <a:spcBef>
                <a:spcPct val="0"/>
              </a:spcBef>
            </a:pPr>
            <a:r>
              <a:rPr lang="fr-FR" sz="4500" b="1" dirty="0">
                <a:latin typeface="+mj-lt"/>
                <a:ea typeface="+mj-ea"/>
                <a:cs typeface="+mj-cs"/>
                <a:sym typeface="Wingdings" pitchFamily="2" charset="2"/>
              </a:rPr>
              <a:t>Dans quelle mesure les résultats de la classification par CNN se généralisent-ils aux résultats de détection des objets </a:t>
            </a:r>
          </a:p>
          <a:p>
            <a:pPr lvl="0" algn="ctr">
              <a:spcBef>
                <a:spcPct val="0"/>
              </a:spcBef>
            </a:pPr>
            <a:r>
              <a:rPr lang="fr-FR" sz="11400" b="1" dirty="0">
                <a:latin typeface="+mj-lt"/>
                <a:ea typeface="+mj-ea"/>
                <a:cs typeface="+mj-cs"/>
                <a:sym typeface="Wingdings" pitchFamily="2" charset="2"/>
              </a:rPr>
              <a:t>?</a:t>
            </a:r>
            <a:r>
              <a:rPr lang="fr-FR" sz="4500" b="1" dirty="0">
                <a:latin typeface="+mj-lt"/>
                <a:ea typeface="+mj-ea"/>
                <a:cs typeface="+mj-cs"/>
                <a:sym typeface="Wingdings" pitchFamily="2" charset="2"/>
              </a:rPr>
              <a:t> </a:t>
            </a:r>
            <a:r>
              <a:rPr lang="fr-FR" sz="4500" b="1" dirty="0">
                <a:latin typeface="+mj-lt"/>
                <a:ea typeface="+mj-ea"/>
                <a:cs typeface="+mj-cs"/>
              </a:rPr>
              <a:t> </a:t>
            </a:r>
            <a:r>
              <a:rPr kumimoji="0" lang="fr-FR" sz="4500" b="1" i="0" u="none" strike="noStrike" kern="1200" cap="none" spc="0" normalizeH="0" baseline="0" noProof="0" dirty="0">
                <a:ln>
                  <a:noFill/>
                </a:ln>
                <a:effectLst/>
                <a:uLnTx/>
                <a:uFillTx/>
                <a:latin typeface="+mj-lt"/>
                <a:ea typeface="+mj-ea"/>
                <a:cs typeface="+mj-cs"/>
              </a:rPr>
              <a:t> </a:t>
            </a:r>
          </a:p>
        </p:txBody>
      </p:sp>
      <p:sp>
        <p:nvSpPr>
          <p:cNvPr id="6" name="Titre 1"/>
          <p:cNvSpPr>
            <a:spLocks noGrp="1"/>
          </p:cNvSpPr>
          <p:nvPr>
            <p:ph type="title"/>
          </p:nvPr>
        </p:nvSpPr>
        <p:spPr>
          <a:xfrm>
            <a:off x="457200" y="155448"/>
            <a:ext cx="8229600" cy="1252728"/>
          </a:xfrm>
        </p:spPr>
        <p:txBody>
          <a:bodyPr/>
          <a:lstStyle/>
          <a:p>
            <a:r>
              <a:rPr lang="fr-FR" dirty="0"/>
              <a:t>Problématique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0" y="2060848"/>
            <a:ext cx="8993073" cy="3050282"/>
          </a:xfrm>
          <a:prstGeom prst="rect">
            <a:avLst/>
          </a:prstGeom>
          <a:noFill/>
          <a:ln w="9525">
            <a:noFill/>
            <a:miter lim="800000"/>
            <a:headEnd/>
            <a:tailEnd/>
          </a:ln>
        </p:spPr>
      </p:pic>
      <p:sp>
        <p:nvSpPr>
          <p:cNvPr id="3" name="Titre 1"/>
          <p:cNvSpPr>
            <a:spLocks noGrp="1"/>
          </p:cNvSpPr>
          <p:nvPr>
            <p:ph type="title"/>
          </p:nvPr>
        </p:nvSpPr>
        <p:spPr>
          <a:xfrm>
            <a:off x="467544" y="-315416"/>
            <a:ext cx="7164288" cy="2384425"/>
          </a:xfrm>
        </p:spPr>
        <p:txBody>
          <a:bodyPr/>
          <a:lstStyle/>
          <a:p>
            <a:r>
              <a:rPr lang="fr-FR" dirty="0"/>
              <a:t>Réponse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619672" y="332656"/>
            <a:ext cx="6192688" cy="1656184"/>
          </a:xfrm>
        </p:spPr>
        <p:txBody>
          <a:bodyPr/>
          <a:lstStyle/>
          <a:p>
            <a:r>
              <a:rPr lang="fr-FR" dirty="0"/>
              <a:t>Proposition de région </a:t>
            </a:r>
          </a:p>
        </p:txBody>
      </p:sp>
      <p:sp>
        <p:nvSpPr>
          <p:cNvPr id="5" name="Flèche vers le bas 4"/>
          <p:cNvSpPr/>
          <p:nvPr/>
        </p:nvSpPr>
        <p:spPr>
          <a:xfrm>
            <a:off x="4067944" y="1628800"/>
            <a:ext cx="648072" cy="108012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6" name="Titre 1"/>
          <p:cNvSpPr txBox="1">
            <a:spLocks/>
          </p:cNvSpPr>
          <p:nvPr/>
        </p:nvSpPr>
        <p:spPr>
          <a:xfrm>
            <a:off x="1403648" y="2420888"/>
            <a:ext cx="6336704" cy="191683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fr-FR" sz="4400" dirty="0">
                <a:latin typeface="+mj-lt"/>
                <a:ea typeface="+mj-ea"/>
                <a:cs typeface="+mj-cs"/>
              </a:rPr>
              <a:t>Recherche sélective </a:t>
            </a:r>
            <a:endParaRPr kumimoji="0" lang="fr-FR" sz="4400" b="0" i="0" u="none" strike="noStrike" kern="1200" cap="none" spc="0" normalizeH="0" baseline="0" noProof="0" dirty="0">
              <a:ln>
                <a:noFill/>
              </a:ln>
              <a:solidFill>
                <a:schemeClr val="tx1"/>
              </a:solidFill>
              <a:effectLst/>
              <a:uLnTx/>
              <a:uFillTx/>
              <a:latin typeface="+mj-lt"/>
              <a:ea typeface="+mj-ea"/>
              <a:cs typeface="+mj-cs"/>
            </a:endParaRPr>
          </a:p>
        </p:txBody>
      </p:sp>
      <p:pic>
        <p:nvPicPr>
          <p:cNvPr id="7" name="Image 6"/>
          <p:cNvPicPr/>
          <p:nvPr/>
        </p:nvPicPr>
        <p:blipFill>
          <a:blip r:embed="rId3" cstate="print"/>
          <a:srcRect l="5036"/>
          <a:stretch>
            <a:fillRect/>
          </a:stretch>
        </p:blipFill>
        <p:spPr bwMode="auto">
          <a:xfrm>
            <a:off x="539552" y="3789040"/>
            <a:ext cx="1656184" cy="2664296"/>
          </a:xfrm>
          <a:prstGeom prst="rect">
            <a:avLst/>
          </a:prstGeom>
          <a:noFill/>
          <a:ln w="9525">
            <a:noFill/>
            <a:miter lim="800000"/>
            <a:headEnd/>
            <a:tailEnd/>
          </a:ln>
        </p:spPr>
      </p:pic>
      <p:pic>
        <p:nvPicPr>
          <p:cNvPr id="8" name="Image 7"/>
          <p:cNvPicPr/>
          <p:nvPr/>
        </p:nvPicPr>
        <p:blipFill>
          <a:blip r:embed="rId4" cstate="print"/>
          <a:srcRect/>
          <a:stretch>
            <a:fillRect/>
          </a:stretch>
        </p:blipFill>
        <p:spPr bwMode="auto">
          <a:xfrm>
            <a:off x="7020272" y="3861048"/>
            <a:ext cx="1440160" cy="2664296"/>
          </a:xfrm>
          <a:prstGeom prst="rect">
            <a:avLst/>
          </a:prstGeom>
          <a:noFill/>
          <a:ln w="9525">
            <a:noFill/>
            <a:miter lim="800000"/>
            <a:headEnd/>
            <a:tailEnd/>
          </a:ln>
        </p:spPr>
      </p:pic>
      <p:pic>
        <p:nvPicPr>
          <p:cNvPr id="15361" name="Picture 1"/>
          <p:cNvPicPr>
            <a:picLocks noChangeAspect="1" noChangeArrowheads="1"/>
          </p:cNvPicPr>
          <p:nvPr/>
        </p:nvPicPr>
        <p:blipFill>
          <a:blip r:embed="rId5" cstate="print"/>
          <a:srcRect l="5836" r="8434"/>
          <a:stretch>
            <a:fillRect/>
          </a:stretch>
        </p:blipFill>
        <p:spPr bwMode="auto">
          <a:xfrm>
            <a:off x="2915816" y="3788643"/>
            <a:ext cx="1440160" cy="2776681"/>
          </a:xfrm>
          <a:prstGeom prst="rect">
            <a:avLst/>
          </a:prstGeom>
          <a:noFill/>
          <a:ln w="9525">
            <a:noFill/>
            <a:miter lim="800000"/>
            <a:headEnd/>
            <a:tailEnd/>
          </a:ln>
        </p:spPr>
      </p:pic>
      <p:pic>
        <p:nvPicPr>
          <p:cNvPr id="15362" name="Picture 2"/>
          <p:cNvPicPr>
            <a:picLocks noChangeAspect="1" noChangeArrowheads="1"/>
          </p:cNvPicPr>
          <p:nvPr/>
        </p:nvPicPr>
        <p:blipFill>
          <a:blip r:embed="rId6" cstate="print"/>
          <a:srcRect/>
          <a:stretch>
            <a:fillRect/>
          </a:stretch>
        </p:blipFill>
        <p:spPr bwMode="auto">
          <a:xfrm>
            <a:off x="4788024" y="3861048"/>
            <a:ext cx="1440160" cy="2736304"/>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5361"/>
                                        </p:tgtEl>
                                        <p:attrNameLst>
                                          <p:attrName>style.visibility</p:attrName>
                                        </p:attrNameLst>
                                      </p:cBhvr>
                                      <p:to>
                                        <p:strVal val="visible"/>
                                      </p:to>
                                    </p:set>
                                    <p:anim calcmode="lin" valueType="num">
                                      <p:cBhvr additive="base">
                                        <p:cTn id="18" dur="500" fill="hold"/>
                                        <p:tgtEl>
                                          <p:spTgt spid="15361"/>
                                        </p:tgtEl>
                                        <p:attrNameLst>
                                          <p:attrName>ppt_x</p:attrName>
                                        </p:attrNameLst>
                                      </p:cBhvr>
                                      <p:tavLst>
                                        <p:tav tm="0">
                                          <p:val>
                                            <p:strVal val="#ppt_x"/>
                                          </p:val>
                                        </p:tav>
                                        <p:tav tm="100000">
                                          <p:val>
                                            <p:strVal val="#ppt_x"/>
                                          </p:val>
                                        </p:tav>
                                      </p:tavLst>
                                    </p:anim>
                                    <p:anim calcmode="lin" valueType="num">
                                      <p:cBhvr additive="base">
                                        <p:cTn id="19" dur="500" fill="hold"/>
                                        <p:tgtEl>
                                          <p:spTgt spid="15361"/>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5362"/>
                                        </p:tgtEl>
                                        <p:attrNameLst>
                                          <p:attrName>style.visibility</p:attrName>
                                        </p:attrNameLst>
                                      </p:cBhvr>
                                      <p:to>
                                        <p:strVal val="visible"/>
                                      </p:to>
                                    </p:set>
                                    <p:anim calcmode="lin" valueType="num">
                                      <p:cBhvr additive="base">
                                        <p:cTn id="24" dur="500" fill="hold"/>
                                        <p:tgtEl>
                                          <p:spTgt spid="15362"/>
                                        </p:tgtEl>
                                        <p:attrNameLst>
                                          <p:attrName>ppt_x</p:attrName>
                                        </p:attrNameLst>
                                      </p:cBhvr>
                                      <p:tavLst>
                                        <p:tav tm="0">
                                          <p:val>
                                            <p:strVal val="#ppt_x"/>
                                          </p:val>
                                        </p:tav>
                                        <p:tav tm="100000">
                                          <p:val>
                                            <p:strVal val="#ppt_x"/>
                                          </p:val>
                                        </p:tav>
                                      </p:tavLst>
                                    </p:anim>
                                    <p:anim calcmode="lin" valueType="num">
                                      <p:cBhvr additive="base">
                                        <p:cTn id="25" dur="500" fill="hold"/>
                                        <p:tgtEl>
                                          <p:spTgt spid="15362"/>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additive="base">
                                        <p:cTn id="30" dur="500" fill="hold"/>
                                        <p:tgtEl>
                                          <p:spTgt spid="8"/>
                                        </p:tgtEl>
                                        <p:attrNameLst>
                                          <p:attrName>ppt_x</p:attrName>
                                        </p:attrNameLst>
                                      </p:cBhvr>
                                      <p:tavLst>
                                        <p:tav tm="0">
                                          <p:val>
                                            <p:strVal val="#ppt_x"/>
                                          </p:val>
                                        </p:tav>
                                        <p:tav tm="100000">
                                          <p:val>
                                            <p:strVal val="#ppt_x"/>
                                          </p:val>
                                        </p:tav>
                                      </p:tavLst>
                                    </p:anim>
                                    <p:anim calcmode="lin" valueType="num">
                                      <p:cBhvr additive="base">
                                        <p:cTn id="3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p:cNvPicPr/>
          <p:nvPr/>
        </p:nvPicPr>
        <p:blipFill>
          <a:blip r:embed="rId3" cstate="print"/>
          <a:srcRect b="2905"/>
          <a:stretch>
            <a:fillRect/>
          </a:stretch>
        </p:blipFill>
        <p:spPr bwMode="auto">
          <a:xfrm>
            <a:off x="1187624" y="1916832"/>
            <a:ext cx="6553720" cy="3888432"/>
          </a:xfrm>
          <a:prstGeom prst="rect">
            <a:avLst/>
          </a:prstGeom>
          <a:noFill/>
          <a:ln w="9525">
            <a:noFill/>
            <a:miter lim="800000"/>
            <a:headEnd/>
            <a:tailEnd/>
          </a:ln>
        </p:spPr>
      </p:pic>
      <p:sp>
        <p:nvSpPr>
          <p:cNvPr id="4" name="Titre 1"/>
          <p:cNvSpPr>
            <a:spLocks noGrp="1"/>
          </p:cNvSpPr>
          <p:nvPr>
            <p:ph type="title"/>
          </p:nvPr>
        </p:nvSpPr>
        <p:spPr>
          <a:xfrm>
            <a:off x="1187624" y="0"/>
            <a:ext cx="6192688" cy="1656184"/>
          </a:xfrm>
        </p:spPr>
        <p:txBody>
          <a:bodyPr/>
          <a:lstStyle/>
          <a:p>
            <a:r>
              <a:rPr lang="fr-FR" dirty="0"/>
              <a:t>Recherche </a:t>
            </a:r>
            <a:r>
              <a:rPr lang="fr-FR" dirty="0" err="1"/>
              <a:t>Selective</a:t>
            </a:r>
            <a:r>
              <a:rPr lang="fr-FR" dirty="0"/>
              <a:t>  </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Nuances de gris">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1237</TotalTime>
  <Words>1672</Words>
  <Application>Microsoft Office PowerPoint</Application>
  <PresentationFormat>On-screen Show (4:3)</PresentationFormat>
  <Paragraphs>204</Paragraphs>
  <Slides>28</Slides>
  <Notes>25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Arial Unicode MS</vt:lpstr>
      <vt:lpstr>Arial</vt:lpstr>
      <vt:lpstr>Calibri</vt:lpstr>
      <vt:lpstr>Calibri Light</vt:lpstr>
      <vt:lpstr>Cambria Math</vt:lpstr>
      <vt:lpstr>Corbel</vt:lpstr>
      <vt:lpstr>Times New Roman</vt:lpstr>
      <vt:lpstr>Wingdings</vt:lpstr>
      <vt:lpstr>Wingdings 2</vt:lpstr>
      <vt:lpstr>Wingdings 3</vt:lpstr>
      <vt:lpstr>Module</vt:lpstr>
      <vt:lpstr> Détection d’objet dans une image par apprentissage profond Implémentation d’un R-CNN</vt:lpstr>
      <vt:lpstr>Sommaire</vt:lpstr>
      <vt:lpstr>Introduction </vt:lpstr>
      <vt:lpstr>PowerPoint Presentation</vt:lpstr>
      <vt:lpstr> 2010  =&gt;  - Utilisation des techniques des                                    histogrammes orientés ( SIFT ou HOG)                         - les CNN  remplacé par des machines à                vecteurs  support (SVM</vt:lpstr>
      <vt:lpstr>Problématique  </vt:lpstr>
      <vt:lpstr>Réponse :</vt:lpstr>
      <vt:lpstr>Proposition de région </vt:lpstr>
      <vt:lpstr>Recherche Selective  </vt:lpstr>
      <vt:lpstr>PowerPoint Presentation</vt:lpstr>
      <vt:lpstr>Le CNN</vt:lpstr>
      <vt:lpstr>R-CNN</vt:lpstr>
      <vt:lpstr>Mise en œuvre du Model R-CNN</vt:lpstr>
      <vt:lpstr>Les données </vt:lpstr>
      <vt:lpstr>Outils et environnement de travail </vt:lpstr>
      <vt:lpstr>Implémentation du modèle d’apprentissage</vt:lpstr>
      <vt:lpstr>I- Region Proposal</vt:lpstr>
      <vt:lpstr>I- Region Proposal</vt:lpstr>
      <vt:lpstr>I- Region Proposal</vt:lpstr>
      <vt:lpstr>I- Region Proposal</vt:lpstr>
      <vt:lpstr>II- Deep Features</vt:lpstr>
      <vt:lpstr>II- Deep Features</vt:lpstr>
      <vt:lpstr>III- Le Classifieur</vt:lpstr>
      <vt:lpstr>III- Le Classifieur</vt:lpstr>
      <vt:lpstr>III- Le Classifieur</vt:lpstr>
      <vt:lpstr>III- Le Classifieur</vt:lpstr>
      <vt:lpstr>Conclusion</vt:lpstr>
      <vt:lpstr>Merci Pour votre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HST</dc:creator>
  <cp:lastModifiedBy>imad Rahmouni</cp:lastModifiedBy>
  <cp:revision>118</cp:revision>
  <dcterms:created xsi:type="dcterms:W3CDTF">2018-03-27T17:29:06Z</dcterms:created>
  <dcterms:modified xsi:type="dcterms:W3CDTF">2018-03-30T09:23:33Z</dcterms:modified>
</cp:coreProperties>
</file>